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66" r:id="rId4"/>
    <p:sldId id="267" r:id="rId5"/>
    <p:sldId id="264" r:id="rId6"/>
    <p:sldId id="263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A8EDB-4F46-4C7E-A06D-77E30B3BA877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B6BEF-E274-4639-96FF-38AF99EBA7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38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13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063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91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051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90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398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133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985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18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560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38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C39F-3391-4250-8468-186170119F7E}" type="datetimeFigureOut">
              <a:rPr lang="es-EC" smtClean="0"/>
              <a:t>5/7/2021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DF3E1-5B08-42C3-ABAC-AA4F102B794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900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-231545" y="1988840"/>
            <a:ext cx="4427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 </a:t>
            </a:r>
            <a:r>
              <a:rPr lang="es-EC" sz="2400" b="1" dirty="0"/>
              <a:t>COMPROMISOS</a:t>
            </a:r>
          </a:p>
          <a:p>
            <a:pPr algn="ctr"/>
            <a:r>
              <a:rPr lang="es-EC" sz="2400" b="1" dirty="0"/>
              <a:t> </a:t>
            </a:r>
            <a:endParaRPr lang="es-EC" sz="7200" b="1" dirty="0">
              <a:latin typeface="Century Gothic (Cuerpo)"/>
              <a:cs typeface="Times New Roman" panose="02020603050405020304" pitchFamily="18" charset="0"/>
            </a:endParaRPr>
          </a:p>
          <a:p>
            <a:pPr algn="ctr"/>
            <a:r>
              <a:rPr lang="es-EC" b="1" dirty="0">
                <a:latin typeface="Century Gothic (Cuerpo)"/>
                <a:cs typeface="Times New Roman" panose="02020603050405020304" pitchFamily="18" charset="0"/>
              </a:rPr>
              <a:t>Rendición de Cuentas 2019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3" t="16609" r="23558" b="5911"/>
          <a:stretch/>
        </p:blipFill>
        <p:spPr bwMode="auto">
          <a:xfrm>
            <a:off x="3963833" y="370933"/>
            <a:ext cx="4078776" cy="545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09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800" b="1" dirty="0"/>
              <a:t>5.- Seguimiento a las acciones para reducir la contaminación ambiental del cantón Manta.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35" y="2670712"/>
            <a:ext cx="3822209" cy="286665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9" y="2166382"/>
            <a:ext cx="3816423" cy="34765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427360" y="1658550"/>
            <a:ext cx="418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REUNIÓN CON ING. PAOLA RAMÓN, COORDINADORA DE LO ECONÓMICO.</a:t>
            </a: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66800" y="1198493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PRESENTACIÓN DEL PROYECTO PACTO VERDE POR EL FUTURO DE MANTA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23013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2/12/2020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797050"/>
            <a:ext cx="13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25/11/2020</a:t>
            </a:r>
            <a:endParaRPr lang="es-EC" dirty="0"/>
          </a:p>
        </p:txBody>
      </p:sp>
      <p:pic>
        <p:nvPicPr>
          <p:cNvPr id="9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90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8" y="906192"/>
            <a:ext cx="3662815" cy="274711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47" y="906192"/>
            <a:ext cx="3448714" cy="25865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313520" y="19282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VISITA EN HUERTO COMUNITARIO DE SI VIVIENDA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948" y="259861"/>
            <a:ext cx="29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VISITA EN HUERTO CASERO, DIVINO NIÑO </a:t>
            </a:r>
            <a:endParaRPr lang="es-EC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3" y="3653303"/>
            <a:ext cx="3064532" cy="229839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54706"/>
            <a:ext cx="3356107" cy="251708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24897" y="3742014"/>
            <a:ext cx="423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SIEMBRA DE ÁRBOLES EN SI VIVIENDA</a:t>
            </a:r>
            <a:endParaRPr lang="es-EC" b="1" dirty="0"/>
          </a:p>
        </p:txBody>
      </p:sp>
      <p:pic>
        <p:nvPicPr>
          <p:cNvPr id="9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53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 rot="20293884">
            <a:off x="7063122" y="5770713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251519" y="980728"/>
            <a:ext cx="4761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6.-</a:t>
            </a:r>
            <a:r>
              <a:rPr lang="es-EC" b="1" dirty="0"/>
              <a:t>Solicitar al Señor Alcalde incluir en el orden del día de Sesión de Concejo, tratar el tema de VEOLIA Y TRANSIRE en función de la información recopilada hasta el momento.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19" y="33265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" name="Imagen 4">
            <a:extLst>
              <a:ext uri="{FF2B5EF4-FFF2-40B4-BE49-F238E27FC236}">
                <a16:creationId xmlns="" xmlns:a16="http://schemas.microsoft.com/office/drawing/2014/main" id="{B6E90145-856B-4A71-810B-0EDC4353E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9" y="2852936"/>
            <a:ext cx="4104456" cy="303230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8687" y="2370946"/>
            <a:ext cx="279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Sesión de Directorio </a:t>
            </a:r>
            <a:endParaRPr lang="es-EC" b="1" dirty="0"/>
          </a:p>
        </p:txBody>
      </p:sp>
      <p:pic>
        <p:nvPicPr>
          <p:cNvPr id="8" name="Imagen 2">
            <a:extLst>
              <a:ext uri="{FF2B5EF4-FFF2-40B4-BE49-F238E27FC236}">
                <a16:creationId xmlns="" xmlns:a16="http://schemas.microsoft.com/office/drawing/2014/main" id="{E6543A05-B1C0-44FF-99E7-24BC7BFFD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5" t="-24" r="33374"/>
          <a:stretch/>
        </p:blipFill>
        <p:spPr>
          <a:xfrm>
            <a:off x="4972604" y="1268760"/>
            <a:ext cx="3587784" cy="4392488"/>
          </a:xfrm>
          <a:prstGeom prst="rect">
            <a:avLst/>
          </a:prstGeom>
        </p:spPr>
      </p:pic>
      <p:pic>
        <p:nvPicPr>
          <p:cNvPr id="9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6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20293884">
            <a:off x="7078023" y="5755513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" y="3020232"/>
            <a:ext cx="3490942" cy="310912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80797" y="1383141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u="sng" dirty="0"/>
              <a:t>https://www.facebook.com/MarcianaValdivieso</a:t>
            </a:r>
          </a:p>
        </p:txBody>
      </p:sp>
      <p:pic>
        <p:nvPicPr>
          <p:cNvPr id="7" name="Imagen 9" descr="Resultado de imagen para facebook instagram twitter logos">
            <a:extLst>
              <a:ext uri="{FF2B5EF4-FFF2-40B4-BE49-F238E27FC236}">
                <a16:creationId xmlns="" xmlns:a16="http://schemas.microsoft.com/office/drawing/2014/main" id="{2A4348CB-AFB1-47D7-AAB8-C4D74FBE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9" t="6676" r="2165" b="6073"/>
          <a:stretch>
            <a:fillRect/>
          </a:stretch>
        </p:blipFill>
        <p:spPr bwMode="auto">
          <a:xfrm>
            <a:off x="711225" y="1206045"/>
            <a:ext cx="692423" cy="7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11225" y="6481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1. INFORME MEDIANTE MEDIOS DE COMUNICACIÓN O REDES SOCIALES </a:t>
            </a:r>
            <a:endParaRPr lang="es-EC" b="1" dirty="0"/>
          </a:p>
        </p:txBody>
      </p:sp>
      <p:pic>
        <p:nvPicPr>
          <p:cNvPr id="9" name="Imagen 10" descr="Resultado de imagen para facebook instagram twitter logos">
            <a:extLst>
              <a:ext uri="{FF2B5EF4-FFF2-40B4-BE49-F238E27FC236}">
                <a16:creationId xmlns="" xmlns:a16="http://schemas.microsoft.com/office/drawing/2014/main" id="{BAAD8598-7A19-4C89-AAE4-47BF6245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r="34103" b="6549"/>
          <a:stretch>
            <a:fillRect/>
          </a:stretch>
        </p:blipFill>
        <p:spPr bwMode="auto">
          <a:xfrm>
            <a:off x="743425" y="1866097"/>
            <a:ext cx="629783" cy="7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80797" y="1928339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u="sng" dirty="0"/>
              <a:t>https://instagram.com/marcianavaldivieso?igshid=18vk4sq86b46e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98083" y="2686634"/>
            <a:ext cx="3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FISCALIZACIÓN DE OBRAS</a:t>
            </a:r>
            <a:endParaRPr lang="es-EC" b="1" dirty="0"/>
          </a:p>
        </p:txBody>
      </p:sp>
      <p:pic>
        <p:nvPicPr>
          <p:cNvPr id="12" name="Imagen 33">
            <a:extLst>
              <a:ext uri="{FF2B5EF4-FFF2-40B4-BE49-F238E27FC236}">
                <a16:creationId xmlns="" xmlns:a16="http://schemas.microsoft.com/office/drawing/2014/main" id="{D98331BE-1138-4179-8270-0284DA429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28" y="3020232"/>
            <a:ext cx="3952430" cy="2813264"/>
          </a:xfrm>
          <a:prstGeom prst="rect">
            <a:avLst/>
          </a:prstGeom>
        </p:spPr>
      </p:pic>
      <p:pic>
        <p:nvPicPr>
          <p:cNvPr id="11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18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Imagen 35">
            <a:extLst>
              <a:ext uri="{FF2B5EF4-FFF2-40B4-BE49-F238E27FC236}">
                <a16:creationId xmlns="" xmlns:a16="http://schemas.microsoft.com/office/drawing/2014/main" id="{66A74E46-EDA4-46C9-B477-5D4731020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4" t="11970" r="12381" b="10110"/>
          <a:stretch/>
        </p:blipFill>
        <p:spPr>
          <a:xfrm>
            <a:off x="1403648" y="549893"/>
            <a:ext cx="3816565" cy="24947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53581" y="108403"/>
            <a:ext cx="390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SESIÓN DE CONCEJO </a:t>
            </a:r>
            <a:endParaRPr lang="es-EC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37" y="3435350"/>
            <a:ext cx="3351907" cy="25139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4" y="3423909"/>
            <a:ext cx="3606253" cy="270469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749931" y="305457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GESTIONES PARA AYUDA SOCIAL. </a:t>
            </a:r>
            <a:endParaRPr lang="es-EC" b="1" dirty="0"/>
          </a:p>
        </p:txBody>
      </p:sp>
      <p:pic>
        <p:nvPicPr>
          <p:cNvPr id="7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01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 rot="20293884">
            <a:off x="7051624" y="5704361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989753" cy="299231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39" y="2057057"/>
            <a:ext cx="4005487" cy="353218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804" y="3646765"/>
            <a:ext cx="443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REUNIÓN CON CORPORACIÓN CIUDAD ALFARO, PARA COORDINAR «CICLO PASEO» </a:t>
            </a:r>
          </a:p>
          <a:p>
            <a:r>
              <a:rPr lang="es-EC" b="1" dirty="0" smtClean="0"/>
              <a:t>- EVENTO CULTURAL Y DEPORTIVO.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841316" y="812611"/>
            <a:ext cx="36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GESTIÓN CON EL GOBIERNO PROVINCIAL PARA ENTREGAR KITS AGROPECUARIOS EN LA ZONA RURAL.</a:t>
            </a:r>
            <a:endParaRPr lang="es-EC" b="1" dirty="0"/>
          </a:p>
        </p:txBody>
      </p:sp>
      <p:pic>
        <p:nvPicPr>
          <p:cNvPr id="8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25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5" y="1340768"/>
            <a:ext cx="4248472" cy="296881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6"/>
          <a:stretch/>
        </p:blipFill>
        <p:spPr>
          <a:xfrm>
            <a:off x="4951306" y="1174687"/>
            <a:ext cx="3580874" cy="427053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2093" y="80535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ENTREVISTA EN RADIO VISIÓN</a:t>
            </a:r>
            <a:endParaRPr lang="es-EC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51921" y="83923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ENTREVISTA EN RADIO CONTACTO</a:t>
            </a:r>
            <a:endParaRPr lang="es-EC" b="1" dirty="0"/>
          </a:p>
        </p:txBody>
      </p:sp>
      <p:pic>
        <p:nvPicPr>
          <p:cNvPr id="10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07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755576" y="2420889"/>
            <a:ext cx="7650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/>
              <a:t>2.- Seguimiento al cumplimiento de las resoluciones legislativas adoptadas por el Concejo Municipal.</a:t>
            </a:r>
            <a:endParaRPr lang="es-EC" sz="2800" dirty="0"/>
          </a:p>
        </p:txBody>
      </p:sp>
      <p:pic>
        <p:nvPicPr>
          <p:cNvPr id="3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48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293884">
            <a:off x="7078023" y="5692073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87" y="3140968"/>
            <a:ext cx="4323130" cy="2561327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1" y="548680"/>
            <a:ext cx="3823916" cy="576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868624" y="69269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Resolución Legislativa No. </a:t>
            </a:r>
            <a:r>
              <a:rPr lang="es-MX" b="1" dirty="0" smtClean="0"/>
              <a:t>195-03-12-2020: </a:t>
            </a:r>
            <a:r>
              <a:rPr lang="es-MX" i="1" dirty="0"/>
              <a:t>Acoger el informe No. O-CPMJL-2020-012 presentado por la Comisión Permanente Municipal de lo Jurídico y Legislativo y el informe No. MTA-DPSI-INF011220201325 emitido por la Procuraduría Síndica Municipal; y, aprobar en segunda y definitiva instancia la Ordenanza de Extinción de la Empresa Pública Municipal Registro de la Propiedad de Manta-EP”.</a:t>
            </a:r>
            <a:endParaRPr lang="es-EC" dirty="0"/>
          </a:p>
        </p:txBody>
      </p:sp>
      <p:pic>
        <p:nvPicPr>
          <p:cNvPr id="6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23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4" t="17348" r="27194" b="17348"/>
          <a:stretch/>
        </p:blipFill>
        <p:spPr bwMode="auto">
          <a:xfrm>
            <a:off x="667869" y="781450"/>
            <a:ext cx="3528392" cy="542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31568" y="119675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Resolución </a:t>
            </a:r>
            <a:r>
              <a:rPr lang="es-MX" b="1" dirty="0"/>
              <a:t>No.213-31-12-2020</a:t>
            </a:r>
            <a:r>
              <a:rPr lang="es-MX" b="1" dirty="0" smtClean="0"/>
              <a:t>: </a:t>
            </a:r>
            <a:r>
              <a:rPr lang="es-MX" i="1" dirty="0"/>
              <a:t>Acoger el informe No. MTA-DFIN-OFI-291220201145 suscrito por el Ing. Ángel Carvajal Vallejo, Director de Gestión Financiera; y, aprobar la reforma presupuestaria al ejercicio fiscal 2020 por reducción de crédito, de conformidad a lo establecido en los artículos 255, 261 y 262 del Código Orgánico de Organización Territorial, Autonomía y Descentralización y Art. 118 del Código Orgánico de Planificación y Finanzas Públicas”</a:t>
            </a:r>
            <a:r>
              <a:rPr lang="es-MX" b="1" dirty="0" smtClean="0"/>
              <a:t> 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540" y="43051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Oficio No.2020-CON-MAVZ-GADMC-037</a:t>
            </a:r>
            <a:r>
              <a:rPr lang="es-MX" dirty="0"/>
              <a:t> </a:t>
            </a:r>
            <a:endParaRPr lang="es-EC" dirty="0"/>
          </a:p>
        </p:txBody>
      </p:sp>
      <p:pic>
        <p:nvPicPr>
          <p:cNvPr id="6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7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20293884">
            <a:off x="7078024" y="5670340"/>
            <a:ext cx="2778685" cy="16419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7716" y="4236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2700" b="1" dirty="0" smtClean="0"/>
              <a:t>4</a:t>
            </a:r>
            <a:r>
              <a:rPr lang="es-EC" sz="2700" b="1" dirty="0"/>
              <a:t>.- Fiscalizar el destino de los recursos asignados por la aseguradora a EPAM por los daños ocasionados por el terremoto.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AutoShape 2" descr="blob:https://web.whatsapp.com/8ffb4db7-bd13-433b-878a-e8d4cdfa4d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8ffb4db7-bd13-433b-878a-e8d4cdfa4d6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48" y="2107383"/>
            <a:ext cx="5206030" cy="310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5" t="18525" r="26376" b="12825"/>
          <a:stretch/>
        </p:blipFill>
        <p:spPr bwMode="auto">
          <a:xfrm>
            <a:off x="154863" y="1642832"/>
            <a:ext cx="3629993" cy="502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7763" y="1196751"/>
            <a:ext cx="390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Oficio No.2020CON-MAVZ-GADMC-040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37970" y="176483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ENTREGA DE HISDROSUCCIONADORES.</a:t>
            </a:r>
            <a:endParaRPr lang="es-EC" b="1" dirty="0"/>
          </a:p>
        </p:txBody>
      </p:sp>
      <p:pic>
        <p:nvPicPr>
          <p:cNvPr id="10" name="Picture 4" descr="https://lh3.googleusercontent.com/Wdy6R3_QYXnFQgXZl5jo9baLTqzW1HfXBoII2y99PvUggU74y1THTLkT0shyGABm8pgAzs3oiN4wXmuboYHFMt-S3GXdcJ47TO4codrMEpIe97PVKqNgKKa92c0CJAV3UB8riKmrB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05" y="6129352"/>
            <a:ext cx="1277611" cy="4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47391" y="6445604"/>
            <a:ext cx="6912768" cy="45719"/>
          </a:xfrm>
          <a:prstGeom prst="rect">
            <a:avLst/>
          </a:prstGeom>
          <a:solidFill>
            <a:srgbClr val="E32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35496" y="6525344"/>
            <a:ext cx="6912768" cy="102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48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349</Words>
  <Application>Microsoft Office PowerPoint</Application>
  <PresentationFormat>Presentación en pantalla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4.- Fiscalizar el destino de los recursos asignados por la aseguradora a EPAM por los daños ocasionados por el terremoto. </vt:lpstr>
      <vt:lpstr>5.- Seguimiento a las acciones para reducir la contaminación ambiental del cantón Manta.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Marciana Auxiliadora Valdiviso Zamora</dc:creator>
  <cp:lastModifiedBy>Marciana Auxiliadora Valdiviso Zamora</cp:lastModifiedBy>
  <cp:revision>22</cp:revision>
  <dcterms:created xsi:type="dcterms:W3CDTF">2021-04-22T18:00:42Z</dcterms:created>
  <dcterms:modified xsi:type="dcterms:W3CDTF">2021-07-06T04:26:41Z</dcterms:modified>
</cp:coreProperties>
</file>