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301" r:id="rId4"/>
    <p:sldId id="302" r:id="rId5"/>
    <p:sldId id="303" r:id="rId6"/>
    <p:sldId id="304" r:id="rId7"/>
    <p:sldId id="305" r:id="rId8"/>
    <p:sldId id="307" r:id="rId9"/>
    <p:sldId id="308" r:id="rId10"/>
    <p:sldId id="309" r:id="rId11"/>
    <p:sldId id="310" r:id="rId12"/>
    <p:sldId id="258" r:id="rId13"/>
    <p:sldId id="266" r:id="rId14"/>
    <p:sldId id="269" r:id="rId15"/>
    <p:sldId id="268" r:id="rId16"/>
    <p:sldId id="259"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7" r:id="rId32"/>
    <p:sldId id="298" r:id="rId33"/>
    <p:sldId id="260" r:id="rId34"/>
    <p:sldId id="296" r:id="rId35"/>
    <p:sldId id="299" r:id="rId36"/>
    <p:sldId id="300" r:id="rId37"/>
    <p:sldId id="261" r:id="rId38"/>
    <p:sldId id="270" r:id="rId39"/>
    <p:sldId id="262" r:id="rId40"/>
    <p:sldId id="271" r:id="rId41"/>
    <p:sldId id="272" r:id="rId42"/>
    <p:sldId id="273" r:id="rId43"/>
    <p:sldId id="274" r:id="rId44"/>
    <p:sldId id="275" r:id="rId45"/>
    <p:sldId id="263" r:id="rId46"/>
    <p:sldId id="276" r:id="rId47"/>
    <p:sldId id="264" r:id="rId48"/>
    <p:sldId id="277" r:id="rId49"/>
    <p:sldId id="278" r:id="rId50"/>
    <p:sldId id="281" r:id="rId51"/>
    <p:sldId id="265" r:id="rId52"/>
    <p:sldId id="279" r:id="rId53"/>
    <p:sldId id="280" r:id="rId5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4"/>
    <p:restoredTop sz="94629"/>
  </p:normalViewPr>
  <p:slideViewPr>
    <p:cSldViewPr snapToGrid="0" snapToObjects="1">
      <p:cViewPr>
        <p:scale>
          <a:sx n="98" d="100"/>
          <a:sy n="98" d="100"/>
        </p:scale>
        <p:origin x="-88"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A2197DE-37FE-4745-BCAC-FB0095BA92E5}" type="datetimeFigureOut">
              <a:rPr lang="es-MX" smtClean="0"/>
              <a:t>22/04/19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CBAC90E-80F0-DD42-BDF3-0EE0050E6A7A}" type="slidenum">
              <a:rPr lang="es-MX" smtClean="0"/>
              <a:t>‹Nº›</a:t>
            </a:fld>
            <a:endParaRPr lang="es-MX"/>
          </a:p>
        </p:txBody>
      </p:sp>
    </p:spTree>
    <p:extLst>
      <p:ext uri="{BB962C8B-B14F-4D97-AF65-F5344CB8AC3E}">
        <p14:creationId xmlns:p14="http://schemas.microsoft.com/office/powerpoint/2010/main" val="210480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FA2197DE-37FE-4745-BCAC-FB0095BA92E5}" type="datetimeFigureOut">
              <a:rPr lang="es-MX" smtClean="0"/>
              <a:t>22/04/19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CBAC90E-80F0-DD42-BDF3-0EE0050E6A7A}" type="slidenum">
              <a:rPr lang="es-MX" smtClean="0"/>
              <a:t>‹Nº›</a:t>
            </a:fld>
            <a:endParaRPr lang="es-MX"/>
          </a:p>
        </p:txBody>
      </p:sp>
    </p:spTree>
    <p:extLst>
      <p:ext uri="{BB962C8B-B14F-4D97-AF65-F5344CB8AC3E}">
        <p14:creationId xmlns:p14="http://schemas.microsoft.com/office/powerpoint/2010/main" val="187337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FA2197DE-37FE-4745-BCAC-FB0095BA92E5}" type="datetimeFigureOut">
              <a:rPr lang="es-MX" smtClean="0"/>
              <a:t>22/04/19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CBAC90E-80F0-DD42-BDF3-0EE0050E6A7A}" type="slidenum">
              <a:rPr lang="es-MX" smtClean="0"/>
              <a:t>‹Nº›</a:t>
            </a:fld>
            <a:endParaRPr lang="es-MX"/>
          </a:p>
        </p:txBody>
      </p:sp>
    </p:spTree>
    <p:extLst>
      <p:ext uri="{BB962C8B-B14F-4D97-AF65-F5344CB8AC3E}">
        <p14:creationId xmlns:p14="http://schemas.microsoft.com/office/powerpoint/2010/main" val="3891766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FA2197DE-37FE-4745-BCAC-FB0095BA92E5}" type="datetimeFigureOut">
              <a:rPr lang="es-MX" smtClean="0"/>
              <a:t>22/04/19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CBAC90E-80F0-DD42-BDF3-0EE0050E6A7A}" type="slidenum">
              <a:rPr lang="es-MX" smtClean="0"/>
              <a:t>‹Nº›</a:t>
            </a:fld>
            <a:endParaRPr lang="es-MX"/>
          </a:p>
        </p:txBody>
      </p:sp>
    </p:spTree>
    <p:extLst>
      <p:ext uri="{BB962C8B-B14F-4D97-AF65-F5344CB8AC3E}">
        <p14:creationId xmlns:p14="http://schemas.microsoft.com/office/powerpoint/2010/main" val="2663983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FA2197DE-37FE-4745-BCAC-FB0095BA92E5}" type="datetimeFigureOut">
              <a:rPr lang="es-MX" smtClean="0"/>
              <a:t>22/04/19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CBAC90E-80F0-DD42-BDF3-0EE0050E6A7A}" type="slidenum">
              <a:rPr lang="es-MX" smtClean="0"/>
              <a:t>‹Nº›</a:t>
            </a:fld>
            <a:endParaRPr lang="es-MX"/>
          </a:p>
        </p:txBody>
      </p:sp>
    </p:spTree>
    <p:extLst>
      <p:ext uri="{BB962C8B-B14F-4D97-AF65-F5344CB8AC3E}">
        <p14:creationId xmlns:p14="http://schemas.microsoft.com/office/powerpoint/2010/main" val="3368165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FA2197DE-37FE-4745-BCAC-FB0095BA92E5}" type="datetimeFigureOut">
              <a:rPr lang="es-MX" smtClean="0"/>
              <a:t>22/04/19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CBAC90E-80F0-DD42-BDF3-0EE0050E6A7A}" type="slidenum">
              <a:rPr lang="es-MX" smtClean="0"/>
              <a:t>‹Nº›</a:t>
            </a:fld>
            <a:endParaRPr lang="es-MX"/>
          </a:p>
        </p:txBody>
      </p:sp>
    </p:spTree>
    <p:extLst>
      <p:ext uri="{BB962C8B-B14F-4D97-AF65-F5344CB8AC3E}">
        <p14:creationId xmlns:p14="http://schemas.microsoft.com/office/powerpoint/2010/main" val="20011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FA2197DE-37FE-4745-BCAC-FB0095BA92E5}" type="datetimeFigureOut">
              <a:rPr lang="es-MX" smtClean="0"/>
              <a:t>22/04/19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CBAC90E-80F0-DD42-BDF3-0EE0050E6A7A}" type="slidenum">
              <a:rPr lang="es-MX" smtClean="0"/>
              <a:t>‹Nº›</a:t>
            </a:fld>
            <a:endParaRPr lang="es-MX"/>
          </a:p>
        </p:txBody>
      </p:sp>
    </p:spTree>
    <p:extLst>
      <p:ext uri="{BB962C8B-B14F-4D97-AF65-F5344CB8AC3E}">
        <p14:creationId xmlns:p14="http://schemas.microsoft.com/office/powerpoint/2010/main" val="369532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A2197DE-37FE-4745-BCAC-FB0095BA92E5}" type="datetimeFigureOut">
              <a:rPr lang="es-MX" smtClean="0"/>
              <a:t>22/04/19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CBAC90E-80F0-DD42-BDF3-0EE0050E6A7A}" type="slidenum">
              <a:rPr lang="es-MX" smtClean="0"/>
              <a:t>‹Nº›</a:t>
            </a:fld>
            <a:endParaRPr lang="es-MX"/>
          </a:p>
        </p:txBody>
      </p:sp>
    </p:spTree>
    <p:extLst>
      <p:ext uri="{BB962C8B-B14F-4D97-AF65-F5344CB8AC3E}">
        <p14:creationId xmlns:p14="http://schemas.microsoft.com/office/powerpoint/2010/main" val="1489086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2197DE-37FE-4745-BCAC-FB0095BA92E5}" type="datetimeFigureOut">
              <a:rPr lang="es-MX" smtClean="0"/>
              <a:t>22/04/19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CBAC90E-80F0-DD42-BDF3-0EE0050E6A7A}" type="slidenum">
              <a:rPr lang="es-MX" smtClean="0"/>
              <a:t>‹Nº›</a:t>
            </a:fld>
            <a:endParaRPr lang="es-MX"/>
          </a:p>
        </p:txBody>
      </p:sp>
    </p:spTree>
    <p:extLst>
      <p:ext uri="{BB962C8B-B14F-4D97-AF65-F5344CB8AC3E}">
        <p14:creationId xmlns:p14="http://schemas.microsoft.com/office/powerpoint/2010/main" val="1134622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FA2197DE-37FE-4745-BCAC-FB0095BA92E5}" type="datetimeFigureOut">
              <a:rPr lang="es-MX" smtClean="0"/>
              <a:t>22/04/19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CBAC90E-80F0-DD42-BDF3-0EE0050E6A7A}" type="slidenum">
              <a:rPr lang="es-MX" smtClean="0"/>
              <a:t>‹Nº›</a:t>
            </a:fld>
            <a:endParaRPr lang="es-MX"/>
          </a:p>
        </p:txBody>
      </p:sp>
    </p:spTree>
    <p:extLst>
      <p:ext uri="{BB962C8B-B14F-4D97-AF65-F5344CB8AC3E}">
        <p14:creationId xmlns:p14="http://schemas.microsoft.com/office/powerpoint/2010/main" val="279625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FA2197DE-37FE-4745-BCAC-FB0095BA92E5}" type="datetimeFigureOut">
              <a:rPr lang="es-MX" smtClean="0"/>
              <a:t>22/04/19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CBAC90E-80F0-DD42-BDF3-0EE0050E6A7A}" type="slidenum">
              <a:rPr lang="es-MX" smtClean="0"/>
              <a:t>‹Nº›</a:t>
            </a:fld>
            <a:endParaRPr lang="es-MX"/>
          </a:p>
        </p:txBody>
      </p:sp>
    </p:spTree>
    <p:extLst>
      <p:ext uri="{BB962C8B-B14F-4D97-AF65-F5344CB8AC3E}">
        <p14:creationId xmlns:p14="http://schemas.microsoft.com/office/powerpoint/2010/main" val="1138347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197DE-37FE-4745-BCAC-FB0095BA92E5}" type="datetimeFigureOut">
              <a:rPr lang="es-MX" smtClean="0"/>
              <a:t>22/04/19</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AC90E-80F0-DD42-BDF3-0EE0050E6A7A}" type="slidenum">
              <a:rPr lang="es-MX" smtClean="0"/>
              <a:t>‹Nº›</a:t>
            </a:fld>
            <a:endParaRPr lang="es-MX"/>
          </a:p>
        </p:txBody>
      </p:sp>
    </p:spTree>
    <p:extLst>
      <p:ext uri="{BB962C8B-B14F-4D97-AF65-F5344CB8AC3E}">
        <p14:creationId xmlns:p14="http://schemas.microsoft.com/office/powerpoint/2010/main" val="30439227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jpe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9.jpe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303820F-DCEC-3740-B10B-493E7D0F775C}"/>
              </a:ext>
            </a:extLst>
          </p:cNvPr>
          <p:cNvSpPr txBox="1"/>
          <p:nvPr/>
        </p:nvSpPr>
        <p:spPr>
          <a:xfrm>
            <a:off x="5872162" y="2171700"/>
            <a:ext cx="5986463" cy="2739211"/>
          </a:xfrm>
          <a:prstGeom prst="rect">
            <a:avLst/>
          </a:prstGeom>
          <a:noFill/>
        </p:spPr>
        <p:txBody>
          <a:bodyPr wrap="square" rtlCol="0">
            <a:spAutoFit/>
          </a:bodyPr>
          <a:lstStyle/>
          <a:p>
            <a:r>
              <a:rPr lang="es-MX" sz="5000" b="1" spc="-300" dirty="0">
                <a:latin typeface="Arial Black" panose="020B0604020202020204" pitchFamily="34" charset="0"/>
                <a:cs typeface="Arial Black" panose="020B0604020202020204" pitchFamily="34" charset="0"/>
              </a:rPr>
              <a:t>RENDICIÓN DE</a:t>
            </a:r>
          </a:p>
          <a:p>
            <a:r>
              <a:rPr lang="es-MX" sz="5000" b="1" spc="-300" dirty="0">
                <a:latin typeface="Arial Black" panose="020B0604020202020204" pitchFamily="34" charset="0"/>
                <a:cs typeface="Arial Black" panose="020B0604020202020204" pitchFamily="34" charset="0"/>
              </a:rPr>
              <a:t>CUENTAS 2018</a:t>
            </a:r>
          </a:p>
          <a:p>
            <a:r>
              <a:rPr lang="es-MX" sz="3600" dirty="0">
                <a:latin typeface="+mj-lt"/>
                <a:cs typeface="Arial" panose="020B0604020202020204" pitchFamily="34" charset="0"/>
              </a:rPr>
              <a:t>ING. JORGE ZAMBRANO</a:t>
            </a:r>
          </a:p>
          <a:p>
            <a:r>
              <a:rPr lang="es-MX" sz="3600" dirty="0">
                <a:latin typeface="+mj-lt"/>
                <a:cs typeface="Arial" panose="020B0604020202020204" pitchFamily="34" charset="0"/>
              </a:rPr>
              <a:t>ALCALDE</a:t>
            </a:r>
          </a:p>
        </p:txBody>
      </p:sp>
    </p:spTree>
    <p:extLst>
      <p:ext uri="{BB962C8B-B14F-4D97-AF65-F5344CB8AC3E}">
        <p14:creationId xmlns:p14="http://schemas.microsoft.com/office/powerpoint/2010/main" val="197658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E30CB2EF-27EC-8E41-8394-55165573D8E1}"/>
              </a:ext>
            </a:extLst>
          </p:cNvPr>
          <p:cNvGraphicFramePr>
            <a:graphicFrameLocks noGrp="1"/>
          </p:cNvGraphicFramePr>
          <p:nvPr>
            <p:extLst>
              <p:ext uri="{D42A27DB-BD31-4B8C-83A1-F6EECF244321}">
                <p14:modId xmlns:p14="http://schemas.microsoft.com/office/powerpoint/2010/main" val="454343584"/>
              </p:ext>
            </p:extLst>
          </p:nvPr>
        </p:nvGraphicFramePr>
        <p:xfrm>
          <a:off x="2405516" y="1304618"/>
          <a:ext cx="7313248" cy="4297680"/>
        </p:xfrm>
        <a:graphic>
          <a:graphicData uri="http://schemas.openxmlformats.org/drawingml/2006/table">
            <a:tbl>
              <a:tblPr firstRow="1" bandRow="1">
                <a:tableStyleId>{22838BEF-8BB2-4498-84A7-C5851F593DF1}</a:tableStyleId>
              </a:tblPr>
              <a:tblGrid>
                <a:gridCol w="2437749">
                  <a:extLst>
                    <a:ext uri="{9D8B030D-6E8A-4147-A177-3AD203B41FA5}">
                      <a16:colId xmlns:a16="http://schemas.microsoft.com/office/drawing/2014/main" val="20000"/>
                    </a:ext>
                  </a:extLst>
                </a:gridCol>
                <a:gridCol w="2437750">
                  <a:extLst>
                    <a:ext uri="{9D8B030D-6E8A-4147-A177-3AD203B41FA5}">
                      <a16:colId xmlns:a16="http://schemas.microsoft.com/office/drawing/2014/main" val="20001"/>
                    </a:ext>
                  </a:extLst>
                </a:gridCol>
                <a:gridCol w="2437749">
                  <a:extLst>
                    <a:ext uri="{9D8B030D-6E8A-4147-A177-3AD203B41FA5}">
                      <a16:colId xmlns:a16="http://schemas.microsoft.com/office/drawing/2014/main" val="20002"/>
                    </a:ext>
                  </a:extLst>
                </a:gridCol>
              </a:tblGrid>
              <a:tr h="555655">
                <a:tc gridSpan="3">
                  <a:txBody>
                    <a:bodyPr/>
                    <a:lstStyle/>
                    <a:p>
                      <a:pPr algn="ctr"/>
                      <a:r>
                        <a:rPr lang="es-ES_tradnl" sz="3600" dirty="0"/>
                        <a:t>PLAN</a:t>
                      </a:r>
                      <a:r>
                        <a:rPr lang="es-ES_tradnl" sz="3600" baseline="0" dirty="0"/>
                        <a:t> DE OBRAS 2018</a:t>
                      </a:r>
                      <a:endParaRPr lang="es-ES_tradnl" sz="3600" dirty="0">
                        <a:solidFill>
                          <a:schemeClr val="bg2"/>
                        </a:solidFill>
                      </a:endParaRPr>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6025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dirty="0"/>
                        <a:t>El cumplimiento del Plan Operativo Anual es de</a:t>
                      </a:r>
                    </a:p>
                    <a:p>
                      <a:pPr marL="0" marR="0" indent="0" algn="ctr" defTabSz="914400" rtl="0" eaLnBrk="1" fontAlgn="auto" latinLnBrk="0" hangingPunct="1">
                        <a:lnSpc>
                          <a:spcPct val="100000"/>
                        </a:lnSpc>
                        <a:spcBef>
                          <a:spcPts val="0"/>
                        </a:spcBef>
                        <a:spcAft>
                          <a:spcPts val="0"/>
                        </a:spcAft>
                        <a:buClrTx/>
                        <a:buSzTx/>
                        <a:buFontTx/>
                        <a:buNone/>
                        <a:tabLst/>
                        <a:defRPr/>
                      </a:pPr>
                      <a:r>
                        <a:rPr lang="es-ES_tradnl" sz="6000" dirty="0"/>
                        <a:t>91%</a:t>
                      </a:r>
                      <a:endParaRPr lang="es-ES_tradnl" sz="6000" b="1" dirty="0">
                        <a:solidFill>
                          <a:schemeClr val="bg2"/>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dirty="0"/>
                        <a:t>Obras en proceso Contractual y </a:t>
                      </a:r>
                    </a:p>
                    <a:p>
                      <a:pPr marL="0" marR="0" indent="0" algn="ctr" defTabSz="914400" rtl="0" eaLnBrk="1" fontAlgn="auto" latinLnBrk="0" hangingPunct="1">
                        <a:lnSpc>
                          <a:spcPct val="100000"/>
                        </a:lnSpc>
                        <a:spcBef>
                          <a:spcPts val="0"/>
                        </a:spcBef>
                        <a:spcAft>
                          <a:spcPts val="0"/>
                        </a:spcAft>
                        <a:buClrTx/>
                        <a:buSzTx/>
                        <a:buFontTx/>
                        <a:buNone/>
                        <a:tabLst/>
                        <a:defRPr/>
                      </a:pPr>
                      <a:r>
                        <a:rPr lang="es-ES_tradnl" dirty="0"/>
                        <a:t>Pre-Contractual </a:t>
                      </a:r>
                    </a:p>
                    <a:p>
                      <a:pPr marL="0" marR="0" indent="0" algn="ctr" defTabSz="914400" rtl="0" eaLnBrk="1" fontAlgn="auto" latinLnBrk="0" hangingPunct="1">
                        <a:lnSpc>
                          <a:spcPct val="100000"/>
                        </a:lnSpc>
                        <a:spcBef>
                          <a:spcPts val="0"/>
                        </a:spcBef>
                        <a:spcAft>
                          <a:spcPts val="0"/>
                        </a:spcAft>
                        <a:buClrTx/>
                        <a:buSzTx/>
                        <a:buFontTx/>
                        <a:buNone/>
                        <a:tabLst/>
                        <a:defRPr/>
                      </a:pPr>
                      <a:r>
                        <a:rPr lang="es-ES_tradnl" sz="6000" dirty="0"/>
                        <a:t>6%</a:t>
                      </a:r>
                      <a:endParaRPr lang="es-ES_tradnl" sz="6000" b="1" dirty="0">
                        <a:solidFill>
                          <a:schemeClr val="bg2"/>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dirty="0"/>
                        <a:t>Proyectos no ejecutados</a:t>
                      </a:r>
                    </a:p>
                    <a:p>
                      <a:pPr marL="0" marR="0" indent="0" algn="ctr" defTabSz="914400" rtl="0" eaLnBrk="1" fontAlgn="auto" latinLnBrk="0" hangingPunct="1">
                        <a:lnSpc>
                          <a:spcPct val="100000"/>
                        </a:lnSpc>
                        <a:spcBef>
                          <a:spcPts val="0"/>
                        </a:spcBef>
                        <a:spcAft>
                          <a:spcPts val="0"/>
                        </a:spcAft>
                        <a:buClrTx/>
                        <a:buSzTx/>
                        <a:buFontTx/>
                        <a:buNone/>
                        <a:tabLst/>
                        <a:defRPr/>
                      </a:pPr>
                      <a:endParaRPr lang="es-ES_tradnl" dirty="0"/>
                    </a:p>
                    <a:p>
                      <a:pPr marL="0" marR="0" indent="0" algn="ctr" defTabSz="914400" rtl="0" eaLnBrk="1" fontAlgn="auto" latinLnBrk="0" hangingPunct="1">
                        <a:lnSpc>
                          <a:spcPct val="100000"/>
                        </a:lnSpc>
                        <a:spcBef>
                          <a:spcPts val="0"/>
                        </a:spcBef>
                        <a:spcAft>
                          <a:spcPts val="0"/>
                        </a:spcAft>
                        <a:buClrTx/>
                        <a:buSzTx/>
                        <a:buFontTx/>
                        <a:buNone/>
                        <a:tabLst/>
                        <a:defRPr/>
                      </a:pPr>
                      <a:r>
                        <a:rPr lang="es-ES_tradnl" sz="6000" dirty="0"/>
                        <a:t>3% </a:t>
                      </a:r>
                      <a:endParaRPr lang="es-ES_tradnl" sz="6000" b="1" dirty="0">
                        <a:solidFill>
                          <a:schemeClr val="bg2"/>
                        </a:solidFill>
                      </a:endParaRPr>
                    </a:p>
                  </a:txBody>
                  <a:tcPr/>
                </a:tc>
                <a:extLst>
                  <a:ext uri="{0D108BD9-81ED-4DB2-BD59-A6C34878D82A}">
                    <a16:rowId xmlns:a16="http://schemas.microsoft.com/office/drawing/2014/main" val="10001"/>
                  </a:ext>
                </a:extLst>
              </a:tr>
              <a:tr h="34432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118 OBRAS</a:t>
                      </a:r>
                      <a:r>
                        <a:rPr lang="es-ES_tradnl" baseline="0" dirty="0"/>
                        <a:t> POA 2018 POR UN MONTO DE $10,375.248,55</a:t>
                      </a:r>
                      <a:endParaRPr lang="es-ES_tradnl" b="1" dirty="0">
                        <a:solidFill>
                          <a:schemeClr val="bg2"/>
                        </a:solidFill>
                      </a:endParaRPr>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445489">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 TOTAL 3 OBRAS PLURIANUALES: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s-ES_tradnl" dirty="0"/>
                        <a:t>V</a:t>
                      </a:r>
                      <a:r>
                        <a:rPr lang="es-ES" dirty="0" err="1"/>
                        <a:t>ía</a:t>
                      </a:r>
                      <a:r>
                        <a:rPr lang="es-ES" dirty="0"/>
                        <a:t> a Santa Marianita</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s-ES" dirty="0"/>
                        <a:t>Alcantarillado San Mateo</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s-ES" dirty="0"/>
                        <a:t>Museo</a:t>
                      </a:r>
                      <a:r>
                        <a:rPr lang="es-ES" baseline="0" dirty="0"/>
                        <a:t> Naval</a:t>
                      </a: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_tradnl" baseline="0" dirty="0"/>
                        <a:t>POR UN MONTO DE $ </a:t>
                      </a:r>
                      <a:r>
                        <a:rPr lang="is-IS" baseline="0" dirty="0"/>
                        <a:t>7,104,456.24</a:t>
                      </a:r>
                      <a:endParaRPr lang="es-ES" b="1" dirty="0">
                        <a:solidFill>
                          <a:schemeClr val="bg2"/>
                        </a:solidFill>
                      </a:endParaRPr>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bl>
          </a:graphicData>
        </a:graphic>
      </p:graphicFrame>
      <p:sp>
        <p:nvSpPr>
          <p:cNvPr id="8" name="Título 1">
            <a:extLst>
              <a:ext uri="{FF2B5EF4-FFF2-40B4-BE49-F238E27FC236}">
                <a16:creationId xmlns:a16="http://schemas.microsoft.com/office/drawing/2014/main" id="{1204A728-D034-1E42-BD6C-D8A35D7F3B40}"/>
              </a:ext>
            </a:extLst>
          </p:cNvPr>
          <p:cNvSpPr>
            <a:spLocks noGrp="1"/>
          </p:cNvSpPr>
          <p:nvPr>
            <p:ph type="title"/>
          </p:nvPr>
        </p:nvSpPr>
        <p:spPr>
          <a:xfrm>
            <a:off x="391809" y="397334"/>
            <a:ext cx="11340662" cy="1084116"/>
          </a:xfrm>
        </p:spPr>
        <p:txBody>
          <a:bodyPr>
            <a:normAutofit/>
          </a:bodyPr>
          <a:lstStyle/>
          <a:p>
            <a:pPr algn="ctr"/>
            <a:r>
              <a:rPr lang="es-ES_tradnl" sz="3200" b="1" dirty="0">
                <a:latin typeface="Arial Black" panose="020B0604020202020204" pitchFamily="34" charset="0"/>
                <a:cs typeface="Arial Black" panose="020B0604020202020204" pitchFamily="34" charset="0"/>
              </a:rPr>
              <a:t>DIRECCI</a:t>
            </a:r>
            <a:r>
              <a:rPr lang="es-ES" sz="3200" b="1" dirty="0">
                <a:latin typeface="Arial Black" panose="020B0604020202020204" pitchFamily="34" charset="0"/>
                <a:cs typeface="Arial Black" panose="020B0604020202020204" pitchFamily="34" charset="0"/>
              </a:rPr>
              <a:t>ÓN DE OBRAS PÚBLICAS</a:t>
            </a:r>
            <a:endParaRPr lang="es-ES_tradnl" sz="3200"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226959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E406F35-CF88-0846-BD3F-227C30019F3B}"/>
              </a:ext>
            </a:extLst>
          </p:cNvPr>
          <p:cNvSpPr/>
          <p:nvPr/>
        </p:nvSpPr>
        <p:spPr>
          <a:xfrm>
            <a:off x="2394858" y="2235649"/>
            <a:ext cx="7376160" cy="1938992"/>
          </a:xfrm>
          <a:prstGeom prst="rect">
            <a:avLst/>
          </a:prstGeom>
        </p:spPr>
        <p:txBody>
          <a:bodyPr wrap="square">
            <a:spAutoFit/>
          </a:bodyPr>
          <a:lstStyle/>
          <a:p>
            <a:pPr algn="just"/>
            <a:r>
              <a:rPr lang="es-ES_tradnl" sz="2000" dirty="0"/>
              <a:t>La información</a:t>
            </a:r>
            <a:r>
              <a:rPr lang="es-ES" sz="2000" dirty="0"/>
              <a:t> pormenorizada, en todos los detalles requeridos por la ciudadanía a través de sus representantes, fue entregada, previa a la deliberación pública, a la asamblea de participación ciudadana del cantón manta conforme a lo estipulado en la guía de rendición de cuentas del concejo de participación ciudadana y control social transitorio</a:t>
            </a:r>
            <a:endParaRPr lang="es-ES_tradnl" sz="2000" dirty="0"/>
          </a:p>
        </p:txBody>
      </p:sp>
    </p:spTree>
    <p:extLst>
      <p:ext uri="{BB962C8B-B14F-4D97-AF65-F5344CB8AC3E}">
        <p14:creationId xmlns:p14="http://schemas.microsoft.com/office/powerpoint/2010/main" val="159992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010DDC54-22EF-D149-823D-6D8076A5332A}"/>
              </a:ext>
            </a:extLst>
          </p:cNvPr>
          <p:cNvSpPr>
            <a:spLocks noGrp="1"/>
          </p:cNvSpPr>
          <p:nvPr>
            <p:ph type="title"/>
          </p:nvPr>
        </p:nvSpPr>
        <p:spPr>
          <a:xfrm>
            <a:off x="2637509" y="3113073"/>
            <a:ext cx="6925717" cy="1478570"/>
          </a:xfrm>
        </p:spPr>
        <p:txBody>
          <a:bodyPr>
            <a:normAutofit fontScale="90000"/>
          </a:bodyPr>
          <a:lstStyle/>
          <a:p>
            <a:pPr algn="just"/>
            <a:r>
              <a:rPr lang="es-ES_tradnl" sz="3600" b="1" dirty="0">
                <a:solidFill>
                  <a:schemeClr val="bg1"/>
                </a:solidFill>
              </a:rPr>
              <a:t>Informe detallado sobre la tasas de aseo ingreso y egreso referente a este impuesto (detalle la forma de cómo se realiza el cobro de las tasas por abonado), detallar el número de abonados que contribuye y el total de ingresos y egresos desde  que inició a recaudar la medida hasta la actualidad.</a:t>
            </a:r>
            <a:br>
              <a:rPr lang="es-ES_tradnl" dirty="0">
                <a:solidFill>
                  <a:schemeClr val="bg1"/>
                </a:solidFill>
              </a:rPr>
            </a:br>
            <a:endParaRPr lang="es-ES_tradnl" dirty="0">
              <a:solidFill>
                <a:schemeClr val="bg1"/>
              </a:solidFill>
            </a:endParaRPr>
          </a:p>
        </p:txBody>
      </p:sp>
      <p:sp>
        <p:nvSpPr>
          <p:cNvPr id="7" name="Rectángulo 6">
            <a:extLst>
              <a:ext uri="{FF2B5EF4-FFF2-40B4-BE49-F238E27FC236}">
                <a16:creationId xmlns:a16="http://schemas.microsoft.com/office/drawing/2014/main" id="{1DA6A22B-A13C-9143-8BA5-CDC702A8DAF0}"/>
              </a:ext>
            </a:extLst>
          </p:cNvPr>
          <p:cNvSpPr/>
          <p:nvPr/>
        </p:nvSpPr>
        <p:spPr>
          <a:xfrm>
            <a:off x="1441348" y="2724862"/>
            <a:ext cx="1196161" cy="1323439"/>
          </a:xfrm>
          <a:prstGeom prst="rect">
            <a:avLst/>
          </a:prstGeom>
        </p:spPr>
        <p:txBody>
          <a:bodyPr wrap="none">
            <a:spAutoFit/>
          </a:bodyPr>
          <a:lstStyle/>
          <a:p>
            <a:r>
              <a:rPr lang="es-ES_tradnl" sz="8000" dirty="0">
                <a:solidFill>
                  <a:schemeClr val="bg1"/>
                </a:solidFill>
              </a:rPr>
              <a:t>2. </a:t>
            </a:r>
          </a:p>
        </p:txBody>
      </p:sp>
    </p:spTree>
    <p:extLst>
      <p:ext uri="{BB962C8B-B14F-4D97-AF65-F5344CB8AC3E}">
        <p14:creationId xmlns:p14="http://schemas.microsoft.com/office/powerpoint/2010/main" val="446889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3B54CB15-5A74-A547-B87A-50AC7B9FB65F}"/>
              </a:ext>
            </a:extLst>
          </p:cNvPr>
          <p:cNvGraphicFramePr>
            <a:graphicFrameLocks noGrp="1"/>
          </p:cNvGraphicFramePr>
          <p:nvPr>
            <p:extLst>
              <p:ext uri="{D42A27DB-BD31-4B8C-83A1-F6EECF244321}">
                <p14:modId xmlns:p14="http://schemas.microsoft.com/office/powerpoint/2010/main" val="4162648082"/>
              </p:ext>
            </p:extLst>
          </p:nvPr>
        </p:nvGraphicFramePr>
        <p:xfrm>
          <a:off x="1349400" y="1810784"/>
          <a:ext cx="9251925" cy="3264426"/>
        </p:xfrm>
        <a:graphic>
          <a:graphicData uri="http://schemas.openxmlformats.org/drawingml/2006/table">
            <a:tbl>
              <a:tblPr firstRow="1" bandRow="1">
                <a:tableStyleId>{22838BEF-8BB2-4498-84A7-C5851F593DF1}</a:tableStyleId>
              </a:tblPr>
              <a:tblGrid>
                <a:gridCol w="5809670">
                  <a:extLst>
                    <a:ext uri="{9D8B030D-6E8A-4147-A177-3AD203B41FA5}">
                      <a16:colId xmlns:a16="http://schemas.microsoft.com/office/drawing/2014/main" val="20000"/>
                    </a:ext>
                  </a:extLst>
                </a:gridCol>
                <a:gridCol w="3442255">
                  <a:extLst>
                    <a:ext uri="{9D8B030D-6E8A-4147-A177-3AD203B41FA5}">
                      <a16:colId xmlns:a16="http://schemas.microsoft.com/office/drawing/2014/main" val="20001"/>
                    </a:ext>
                  </a:extLst>
                </a:gridCol>
              </a:tblGrid>
              <a:tr h="4776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900" dirty="0"/>
                        <a:t>N</a:t>
                      </a:r>
                      <a:r>
                        <a:rPr lang="es-ES" sz="2900" dirty="0"/>
                        <a:t>ÚMERO DE ABONADOS</a:t>
                      </a:r>
                      <a:endParaRPr lang="es-ES_tradnl" sz="2900" dirty="0">
                        <a:solidFill>
                          <a:schemeClr val="bg1"/>
                        </a:solidFill>
                      </a:endParaRPr>
                    </a:p>
                  </a:txBody>
                  <a:tcPr marL="81820" marR="81820" marT="40910" marB="4091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2900" dirty="0"/>
                        <a:t>82.902 APROX.</a:t>
                      </a:r>
                      <a:endParaRPr lang="es-ES_tradnl" sz="2900" dirty="0">
                        <a:solidFill>
                          <a:schemeClr val="bg1"/>
                        </a:solidFill>
                      </a:endParaRPr>
                    </a:p>
                  </a:txBody>
                  <a:tcPr marL="81820" marR="81820" marT="40910" marB="40910"/>
                </a:tc>
                <a:extLst>
                  <a:ext uri="{0D108BD9-81ED-4DB2-BD59-A6C34878D82A}">
                    <a16:rowId xmlns:a16="http://schemas.microsoft.com/office/drawing/2014/main" val="10000"/>
                  </a:ext>
                </a:extLst>
              </a:tr>
              <a:tr h="5950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400" dirty="0"/>
                        <a:t>TOTAL RECAUDADO POR</a:t>
                      </a:r>
                      <a:r>
                        <a:rPr lang="es-ES_tradnl" sz="2400" baseline="0" dirty="0"/>
                        <a:t> CNEL</a:t>
                      </a:r>
                      <a:endParaRPr lang="es-ES_tradnl" sz="2400" dirty="0"/>
                    </a:p>
                  </a:txBody>
                  <a:tcPr marL="81820" marR="81820" marT="40910" marB="4091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r-HR" sz="2400" dirty="0"/>
                        <a:t>$5,203,899.20</a:t>
                      </a:r>
                      <a:endParaRPr lang="es-ES_tradnl" sz="2400" dirty="0"/>
                    </a:p>
                  </a:txBody>
                  <a:tcPr marL="81820" marR="81820" marT="40910" marB="40910" anchor="ctr"/>
                </a:tc>
                <a:extLst>
                  <a:ext uri="{0D108BD9-81ED-4DB2-BD59-A6C34878D82A}">
                    <a16:rowId xmlns:a16="http://schemas.microsoft.com/office/drawing/2014/main" val="10001"/>
                  </a:ext>
                </a:extLst>
              </a:tr>
              <a:tr h="716310">
                <a:tc>
                  <a:txBody>
                    <a:bodyPr/>
                    <a:lstStyle/>
                    <a:p>
                      <a:r>
                        <a:rPr lang="es-ES_tradnl" sz="2400" dirty="0"/>
                        <a:t>GASTOS ADMINISTRATIVOS CLAUSULA</a:t>
                      </a:r>
                      <a:r>
                        <a:rPr lang="es-ES_tradnl" sz="2400" baseline="0" dirty="0"/>
                        <a:t> 3era.</a:t>
                      </a:r>
                      <a:endParaRPr lang="es-ES_tradnl" sz="2400" dirty="0"/>
                    </a:p>
                  </a:txBody>
                  <a:tcPr marL="81820" marR="81820" marT="40910" marB="40910"/>
                </a:tc>
                <a:tc>
                  <a:txBody>
                    <a:bodyPr/>
                    <a:lstStyle/>
                    <a:p>
                      <a:pPr algn="ctr"/>
                      <a:r>
                        <a:rPr lang="is-IS" sz="2400" dirty="0"/>
                        <a:t>      $333,407.06</a:t>
                      </a:r>
                      <a:endParaRPr lang="es-ES_tradnl" sz="2400" dirty="0"/>
                    </a:p>
                  </a:txBody>
                  <a:tcPr marL="81820" marR="81820" marT="40910" marB="40910" anchor="ctr"/>
                </a:tc>
                <a:extLst>
                  <a:ext uri="{0D108BD9-81ED-4DB2-BD59-A6C34878D82A}">
                    <a16:rowId xmlns:a16="http://schemas.microsoft.com/office/drawing/2014/main" val="10002"/>
                  </a:ext>
                </a:extLst>
              </a:tr>
              <a:tr h="716310">
                <a:tc>
                  <a:txBody>
                    <a:bodyPr/>
                    <a:lstStyle/>
                    <a:p>
                      <a:r>
                        <a:rPr lang="es-ES_tradnl" sz="2400" dirty="0"/>
                        <a:t>ABONO</a:t>
                      </a:r>
                      <a:r>
                        <a:rPr lang="es-ES_tradnl" sz="2400" baseline="0" dirty="0"/>
                        <a:t> A DEUDA DE  ENERGÍA ELECTRICA</a:t>
                      </a:r>
                      <a:endParaRPr lang="es-ES_tradnl" sz="2400" dirty="0"/>
                    </a:p>
                  </a:txBody>
                  <a:tcPr marL="81820" marR="81820" marT="40910" marB="40910"/>
                </a:tc>
                <a:tc>
                  <a:txBody>
                    <a:bodyPr/>
                    <a:lstStyle/>
                    <a:p>
                      <a:pPr algn="ctr"/>
                      <a:r>
                        <a:rPr lang="nb-NO" sz="2400" dirty="0"/>
                        <a:t>       $421,395.53</a:t>
                      </a:r>
                      <a:endParaRPr lang="es-ES_tradnl" sz="2400" dirty="0"/>
                    </a:p>
                  </a:txBody>
                  <a:tcPr marL="81820" marR="81820" marT="40910" marB="40910" anchor="ctr"/>
                </a:tc>
                <a:extLst>
                  <a:ext uri="{0D108BD9-81ED-4DB2-BD59-A6C34878D82A}">
                    <a16:rowId xmlns:a16="http://schemas.microsoft.com/office/drawing/2014/main" val="10003"/>
                  </a:ext>
                </a:extLst>
              </a:tr>
              <a:tr h="7129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400" dirty="0"/>
                        <a:t>TOTAL</a:t>
                      </a:r>
                      <a:r>
                        <a:rPr lang="es-ES_tradnl" sz="2400" baseline="0" dirty="0"/>
                        <a:t> LIQUIDO </a:t>
                      </a:r>
                      <a:r>
                        <a:rPr lang="es-ES_tradnl" sz="2400" dirty="0"/>
                        <a:t>RECIBIDO (GAD MANTA)</a:t>
                      </a:r>
                    </a:p>
                  </a:txBody>
                  <a:tcPr marL="81820" marR="81820" marT="40910" marB="40910"/>
                </a:tc>
                <a:tc>
                  <a:txBody>
                    <a:bodyPr/>
                    <a:lstStyle/>
                    <a:p>
                      <a:pPr algn="ctr"/>
                      <a:r>
                        <a:rPr lang="es-ES" sz="2400" dirty="0"/>
                        <a:t>$4,499</a:t>
                      </a:r>
                      <a:r>
                        <a:rPr lang="mr-IN" sz="2400" dirty="0"/>
                        <a:t>,</a:t>
                      </a:r>
                      <a:r>
                        <a:rPr lang="es-ES" sz="2400" dirty="0"/>
                        <a:t>096.61</a:t>
                      </a:r>
                      <a:endParaRPr lang="es-ES_tradnl" sz="2400" dirty="0"/>
                    </a:p>
                  </a:txBody>
                  <a:tcPr marL="81820" marR="81820" marT="40910" marB="40910" anchor="ctr"/>
                </a:tc>
                <a:extLst>
                  <a:ext uri="{0D108BD9-81ED-4DB2-BD59-A6C34878D82A}">
                    <a16:rowId xmlns:a16="http://schemas.microsoft.com/office/drawing/2014/main" val="10004"/>
                  </a:ext>
                </a:extLst>
              </a:tr>
            </a:tbl>
          </a:graphicData>
        </a:graphic>
      </p:graphicFrame>
      <p:sp>
        <p:nvSpPr>
          <p:cNvPr id="5" name="Título 3">
            <a:extLst>
              <a:ext uri="{FF2B5EF4-FFF2-40B4-BE49-F238E27FC236}">
                <a16:creationId xmlns:a16="http://schemas.microsoft.com/office/drawing/2014/main" id="{3CFAFD69-FDFA-C14E-BC50-554F4B42194F}"/>
              </a:ext>
            </a:extLst>
          </p:cNvPr>
          <p:cNvSpPr>
            <a:spLocks noGrp="1"/>
          </p:cNvSpPr>
          <p:nvPr>
            <p:ph type="title"/>
          </p:nvPr>
        </p:nvSpPr>
        <p:spPr>
          <a:xfrm>
            <a:off x="1349400" y="957262"/>
            <a:ext cx="4494188" cy="567771"/>
          </a:xfrm>
        </p:spPr>
        <p:txBody>
          <a:bodyPr>
            <a:normAutofit/>
          </a:bodyPr>
          <a:lstStyle/>
          <a:p>
            <a:r>
              <a:rPr lang="es-ES_tradnl" sz="3200" b="1" spc="-300" dirty="0">
                <a:latin typeface="Arial Black" panose="020B0604020202020204" pitchFamily="34" charset="0"/>
                <a:cs typeface="Arial Black" panose="020B0604020202020204" pitchFamily="34" charset="0"/>
              </a:rPr>
              <a:t>TASA DE ASEO</a:t>
            </a:r>
          </a:p>
        </p:txBody>
      </p:sp>
    </p:spTree>
    <p:extLst>
      <p:ext uri="{BB962C8B-B14F-4D97-AF65-F5344CB8AC3E}">
        <p14:creationId xmlns:p14="http://schemas.microsoft.com/office/powerpoint/2010/main" val="1127353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FAA90789-A088-5043-B56A-43BA6D608A88}"/>
              </a:ext>
            </a:extLst>
          </p:cNvPr>
          <p:cNvGraphicFramePr>
            <a:graphicFrameLocks noGrp="1"/>
          </p:cNvGraphicFramePr>
          <p:nvPr>
            <p:extLst>
              <p:ext uri="{D42A27DB-BD31-4B8C-83A1-F6EECF244321}">
                <p14:modId xmlns:p14="http://schemas.microsoft.com/office/powerpoint/2010/main" val="1011252344"/>
              </p:ext>
            </p:extLst>
          </p:nvPr>
        </p:nvGraphicFramePr>
        <p:xfrm>
          <a:off x="953589" y="873913"/>
          <a:ext cx="9931791" cy="4114800"/>
        </p:xfrm>
        <a:graphic>
          <a:graphicData uri="http://schemas.openxmlformats.org/drawingml/2006/table">
            <a:tbl>
              <a:tblPr firstRow="1" bandRow="1">
                <a:tableStyleId>{22838BEF-8BB2-4498-84A7-C5851F593DF1}</a:tableStyleId>
              </a:tblPr>
              <a:tblGrid>
                <a:gridCol w="9931791">
                  <a:extLst>
                    <a:ext uri="{9D8B030D-6E8A-4147-A177-3AD203B41FA5}">
                      <a16:colId xmlns:a16="http://schemas.microsoft.com/office/drawing/2014/main" val="20000"/>
                    </a:ext>
                  </a:extLst>
                </a:gridCol>
              </a:tblGrid>
              <a:tr h="734904">
                <a:tc>
                  <a:txBody>
                    <a:bodyPr/>
                    <a:lstStyle/>
                    <a:p>
                      <a:pPr algn="ctr"/>
                      <a:r>
                        <a:rPr lang="es-ES_tradnl" sz="2400" b="1" i="0" dirty="0">
                          <a:latin typeface="Arial Black" panose="020B0604020202020204" pitchFamily="34" charset="0"/>
                          <a:cs typeface="Arial Black" panose="020B0604020202020204" pitchFamily="34" charset="0"/>
                        </a:rPr>
                        <a:t>DESTINO DE LOS RUBROS CORRESPONDIENTES</a:t>
                      </a:r>
                    </a:p>
                    <a:p>
                      <a:pPr algn="ctr"/>
                      <a:r>
                        <a:rPr lang="es-ES_tradnl" sz="2400" b="1" i="0" dirty="0">
                          <a:latin typeface="Arial Black" panose="020B0604020202020204" pitchFamily="34" charset="0"/>
                          <a:cs typeface="Arial Black" panose="020B0604020202020204" pitchFamily="34" charset="0"/>
                        </a:rPr>
                        <a:t>AL COBRO  DE LA TASA DE ASEO </a:t>
                      </a:r>
                      <a:endParaRPr lang="es-ES_tradnl" sz="2400" b="1" i="0" dirty="0">
                        <a:solidFill>
                          <a:schemeClr val="bg2">
                            <a:lumMod val="75000"/>
                          </a:schemeClr>
                        </a:solidFill>
                        <a:latin typeface="Arial Black" panose="020B0604020202020204" pitchFamily="34" charset="0"/>
                        <a:cs typeface="Arial Black" panose="020B0604020202020204" pitchFamily="34" charset="0"/>
                      </a:endParaRPr>
                    </a:p>
                  </a:txBody>
                  <a:tcPr/>
                </a:tc>
                <a:extLst>
                  <a:ext uri="{0D108BD9-81ED-4DB2-BD59-A6C34878D82A}">
                    <a16:rowId xmlns:a16="http://schemas.microsoft.com/office/drawing/2014/main" val="10000"/>
                  </a:ext>
                </a:extLst>
              </a:tr>
              <a:tr h="3260365">
                <a:tc>
                  <a:txBody>
                    <a:bodyPr/>
                    <a:lstStyle/>
                    <a:p>
                      <a:pPr lvl="0" algn="just"/>
                      <a:r>
                        <a:rPr lang="es-ES_tradnl" sz="2200" dirty="0"/>
                        <a:t>Son destinados a los gastos generados por la competencia de higiene y salubridad considerando:</a:t>
                      </a:r>
                    </a:p>
                    <a:p>
                      <a:pPr lvl="0" algn="just"/>
                      <a:endParaRPr lang="es-ES_tradnl" sz="2200" dirty="0"/>
                    </a:p>
                    <a:p>
                      <a:pPr marL="342900" lvl="0" indent="-342900" algn="just">
                        <a:buFont typeface="+mj-lt"/>
                        <a:buAutoNum type="arabicPeriod"/>
                      </a:pPr>
                      <a:r>
                        <a:rPr lang="es-ES_tradnl" sz="2200" dirty="0"/>
                        <a:t>Pagos de sueldos y beneficios de los trabajadores, incluido los absorbidos de Costa Limpia.</a:t>
                      </a:r>
                    </a:p>
                    <a:p>
                      <a:pPr marL="342900" lvl="0" indent="-342900" algn="just">
                        <a:buFont typeface="+mj-lt"/>
                        <a:buAutoNum type="arabicPeriod"/>
                      </a:pPr>
                      <a:endParaRPr lang="es-ES_tradnl" sz="2200" dirty="0"/>
                    </a:p>
                    <a:p>
                      <a:pPr marL="342900" lvl="0" indent="-342900" algn="just">
                        <a:buFont typeface="+mj-lt"/>
                        <a:buAutoNum type="arabicPeriod"/>
                      </a:pPr>
                      <a:r>
                        <a:rPr lang="es-ES_tradnl" sz="2200" dirty="0"/>
                        <a:t>Pago de</a:t>
                      </a:r>
                      <a:r>
                        <a:rPr lang="es-ES_tradnl" sz="2200" baseline="0" dirty="0"/>
                        <a:t> </a:t>
                      </a:r>
                      <a:r>
                        <a:rPr lang="es-ES_tradnl" sz="2200" dirty="0"/>
                        <a:t>conquistas laborales mediante juicio Nº 93968MANTA-3883-2013 de los 207 trabajadores de Costa Limpia que pasaron al</a:t>
                      </a:r>
                      <a:r>
                        <a:rPr lang="es-ES_tradnl" sz="2200" baseline="0" dirty="0"/>
                        <a:t> GAD Manta cuyo monto asciende a 1,343,806.74</a:t>
                      </a:r>
                      <a:r>
                        <a:rPr lang="es-ES_tradnl" sz="2200" dirty="0"/>
                        <a:t>. </a:t>
                      </a:r>
                    </a:p>
                  </a:txBody>
                  <a:tcPr marL="353160" marR="353160" marT="137160" marB="137160"/>
                </a:tc>
                <a:extLst>
                  <a:ext uri="{0D108BD9-81ED-4DB2-BD59-A6C34878D82A}">
                    <a16:rowId xmlns:a16="http://schemas.microsoft.com/office/drawing/2014/main" val="10001"/>
                  </a:ext>
                </a:extLst>
              </a:tr>
            </a:tbl>
          </a:graphicData>
        </a:graphic>
      </p:graphicFrame>
      <p:sp>
        <p:nvSpPr>
          <p:cNvPr id="4" name="Rectángulo 3">
            <a:extLst>
              <a:ext uri="{FF2B5EF4-FFF2-40B4-BE49-F238E27FC236}">
                <a16:creationId xmlns:a16="http://schemas.microsoft.com/office/drawing/2014/main" id="{335CD9ED-2B25-1146-8D19-674931C90AA1}"/>
              </a:ext>
            </a:extLst>
          </p:cNvPr>
          <p:cNvSpPr/>
          <p:nvPr/>
        </p:nvSpPr>
        <p:spPr>
          <a:xfrm>
            <a:off x="953589" y="5106280"/>
            <a:ext cx="9931791" cy="400110"/>
          </a:xfrm>
          <a:prstGeom prst="rect">
            <a:avLst/>
          </a:prstGeom>
        </p:spPr>
        <p:txBody>
          <a:bodyPr wrap="square">
            <a:spAutoFit/>
          </a:bodyPr>
          <a:lstStyle/>
          <a:p>
            <a:pPr algn="ctr"/>
            <a:r>
              <a:rPr lang="es-ES_tradnl" sz="2000" dirty="0">
                <a:latin typeface="+mj-lt"/>
              </a:rPr>
              <a:t>Los nombres de los contribuyentes es información</a:t>
            </a:r>
            <a:r>
              <a:rPr lang="es-ES" sz="2000" dirty="0">
                <a:latin typeface="+mj-lt"/>
              </a:rPr>
              <a:t> que maneja </a:t>
            </a:r>
            <a:r>
              <a:rPr lang="es-ES_tradnl" sz="2000" dirty="0">
                <a:latin typeface="+mj-lt"/>
              </a:rPr>
              <a:t>CNEL por ser el ente recaudador </a:t>
            </a:r>
          </a:p>
        </p:txBody>
      </p:sp>
    </p:spTree>
    <p:extLst>
      <p:ext uri="{BB962C8B-B14F-4D97-AF65-F5344CB8AC3E}">
        <p14:creationId xmlns:p14="http://schemas.microsoft.com/office/powerpoint/2010/main" val="1611177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93043312-09C9-1A41-B0F4-B3F5256DDF9F}"/>
              </a:ext>
            </a:extLst>
          </p:cNvPr>
          <p:cNvGraphicFramePr>
            <a:graphicFrameLocks noGrp="1"/>
          </p:cNvGraphicFramePr>
          <p:nvPr>
            <p:extLst>
              <p:ext uri="{D42A27DB-BD31-4B8C-83A1-F6EECF244321}">
                <p14:modId xmlns:p14="http://schemas.microsoft.com/office/powerpoint/2010/main" val="4067602287"/>
              </p:ext>
            </p:extLst>
          </p:nvPr>
        </p:nvGraphicFramePr>
        <p:xfrm>
          <a:off x="1386845" y="1820805"/>
          <a:ext cx="9328780" cy="2982859"/>
        </p:xfrm>
        <a:graphic>
          <a:graphicData uri="http://schemas.openxmlformats.org/drawingml/2006/table">
            <a:tbl>
              <a:tblPr firstRow="1" bandRow="1">
                <a:tableStyleId>{22838BEF-8BB2-4498-84A7-C5851F593DF1}</a:tableStyleId>
              </a:tblPr>
              <a:tblGrid>
                <a:gridCol w="4664390">
                  <a:extLst>
                    <a:ext uri="{9D8B030D-6E8A-4147-A177-3AD203B41FA5}">
                      <a16:colId xmlns:a16="http://schemas.microsoft.com/office/drawing/2014/main" val="20000"/>
                    </a:ext>
                  </a:extLst>
                </a:gridCol>
                <a:gridCol w="4664390">
                  <a:extLst>
                    <a:ext uri="{9D8B030D-6E8A-4147-A177-3AD203B41FA5}">
                      <a16:colId xmlns:a16="http://schemas.microsoft.com/office/drawing/2014/main" val="20001"/>
                    </a:ext>
                  </a:extLst>
                </a:gridCol>
              </a:tblGrid>
              <a:tr h="749991">
                <a:tc>
                  <a:txBody>
                    <a:bodyPr/>
                    <a:lstStyle/>
                    <a:p>
                      <a:pPr algn="ctr"/>
                      <a:r>
                        <a:rPr lang="es-ES_tradnl" sz="2400" dirty="0"/>
                        <a:t>MONTO</a:t>
                      </a:r>
                      <a:r>
                        <a:rPr lang="es-ES_tradnl" sz="2400" baseline="0" dirty="0"/>
                        <a:t> INVERTIDO EN ASEO</a:t>
                      </a:r>
                      <a:endParaRPr lang="es-ES_tradnl" sz="2400" dirty="0">
                        <a:solidFill>
                          <a:schemeClr val="bg2">
                            <a:lumMod val="75000"/>
                          </a:schemeClr>
                        </a:solidFill>
                      </a:endParaRPr>
                    </a:p>
                  </a:txBody>
                  <a:tcPr/>
                </a:tc>
                <a:tc>
                  <a:txBody>
                    <a:bodyPr/>
                    <a:lstStyle/>
                    <a:p>
                      <a:pPr algn="ctr"/>
                      <a:r>
                        <a:rPr lang="es-ES_tradnl" sz="2400" dirty="0"/>
                        <a:t>MONTO RECEPTADO POR TASA DE ASEO</a:t>
                      </a:r>
                      <a:endParaRPr lang="es-ES_tradnl" sz="2400" dirty="0">
                        <a:solidFill>
                          <a:schemeClr val="bg2">
                            <a:lumMod val="75000"/>
                          </a:schemeClr>
                        </a:solidFill>
                      </a:endParaRPr>
                    </a:p>
                  </a:txBody>
                  <a:tcPr/>
                </a:tc>
                <a:extLst>
                  <a:ext uri="{0D108BD9-81ED-4DB2-BD59-A6C34878D82A}">
                    <a16:rowId xmlns:a16="http://schemas.microsoft.com/office/drawing/2014/main" val="10000"/>
                  </a:ext>
                </a:extLst>
              </a:tr>
              <a:tr h="749991">
                <a:tc>
                  <a:txBody>
                    <a:bodyPr/>
                    <a:lstStyle/>
                    <a:p>
                      <a:pPr algn="ctr"/>
                      <a:r>
                        <a:rPr lang="es-ES_tradnl" sz="2400" dirty="0"/>
                        <a:t>$8,127,511.31</a:t>
                      </a:r>
                      <a:endParaRPr lang="es-ES_tradnl" sz="2400" dirty="0">
                        <a:solidFill>
                          <a:schemeClr val="bg2">
                            <a:lumMod val="75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400" dirty="0"/>
                        <a:t>$4,499</a:t>
                      </a:r>
                      <a:r>
                        <a:rPr lang="mr-IN" sz="2400" dirty="0"/>
                        <a:t>,</a:t>
                      </a:r>
                      <a:r>
                        <a:rPr lang="es-ES" sz="2400" dirty="0"/>
                        <a:t>096.61</a:t>
                      </a:r>
                      <a:endParaRPr lang="es-ES_tradnl" sz="2400" dirty="0"/>
                    </a:p>
                    <a:p>
                      <a:pPr algn="ctr"/>
                      <a:endParaRPr lang="es-ES_tradnl" sz="2400" dirty="0">
                        <a:solidFill>
                          <a:schemeClr val="bg2">
                            <a:lumMod val="75000"/>
                          </a:schemeClr>
                        </a:solidFill>
                      </a:endParaRPr>
                    </a:p>
                  </a:txBody>
                  <a:tcPr/>
                </a:tc>
                <a:extLst>
                  <a:ext uri="{0D108BD9-81ED-4DB2-BD59-A6C34878D82A}">
                    <a16:rowId xmlns:a16="http://schemas.microsoft.com/office/drawing/2014/main" val="10001"/>
                  </a:ext>
                </a:extLst>
              </a:tr>
              <a:tr h="1336939">
                <a:tc gridSpan="2">
                  <a:txBody>
                    <a:bodyPr/>
                    <a:lstStyle/>
                    <a:p>
                      <a:pPr lvl="0" algn="ctr"/>
                      <a:r>
                        <a:rPr lang="es-ES_tradnl" sz="5400" dirty="0"/>
                        <a:t>APENAS CUBRE 55,35%</a:t>
                      </a:r>
                    </a:p>
                  </a:txBody>
                  <a:tcPr marL="353160" marR="353160" marT="137160" marB="137160"/>
                </a:tc>
                <a:tc hMerge="1">
                  <a:txBody>
                    <a:bodyPr/>
                    <a:lstStyle/>
                    <a:p>
                      <a:endParaRPr lang="es-ES_tradnl"/>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7204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D5AE910-D5FD-C04F-9FBB-03FBD3B732B3}"/>
              </a:ext>
            </a:extLst>
          </p:cNvPr>
          <p:cNvSpPr txBox="1"/>
          <p:nvPr/>
        </p:nvSpPr>
        <p:spPr>
          <a:xfrm>
            <a:off x="2495006" y="1591628"/>
            <a:ext cx="8206331" cy="4524315"/>
          </a:xfrm>
          <a:prstGeom prst="rect">
            <a:avLst/>
          </a:prstGeom>
          <a:noFill/>
        </p:spPr>
        <p:txBody>
          <a:bodyPr wrap="square" rtlCol="0">
            <a:spAutoFit/>
          </a:bodyPr>
          <a:lstStyle/>
          <a:p>
            <a:pPr algn="just"/>
            <a:r>
              <a:rPr lang="es-MX" sz="3200" b="1" dirty="0">
                <a:solidFill>
                  <a:schemeClr val="bg1"/>
                </a:solidFill>
                <a:latin typeface="+mj-lt"/>
              </a:rPr>
              <a:t>Referente al préstamo de los 100 millones al Banco Mundial presentar informe detallado y desglosado en que se destinó este monto, cuáles son los proyectos y subproductos implementados o que se implementarán, el porcentaje de avance, tiempo de inicio, tiempo de entrega y su valor económico además el # de contrato y el contratista al que se adjudicó la obra o proyecto.</a:t>
            </a:r>
            <a:endParaRPr lang="es-MX" sz="6000" b="1" dirty="0">
              <a:solidFill>
                <a:schemeClr val="bg1"/>
              </a:solidFill>
              <a:latin typeface="+mj-lt"/>
            </a:endParaRPr>
          </a:p>
        </p:txBody>
      </p:sp>
      <p:sp>
        <p:nvSpPr>
          <p:cNvPr id="5" name="Rectángulo 4">
            <a:extLst>
              <a:ext uri="{FF2B5EF4-FFF2-40B4-BE49-F238E27FC236}">
                <a16:creationId xmlns:a16="http://schemas.microsoft.com/office/drawing/2014/main" id="{8D67012D-D9D8-1847-8703-33F63033182C}"/>
              </a:ext>
            </a:extLst>
          </p:cNvPr>
          <p:cNvSpPr/>
          <p:nvPr/>
        </p:nvSpPr>
        <p:spPr>
          <a:xfrm>
            <a:off x="1114780" y="2625358"/>
            <a:ext cx="1196161" cy="1323439"/>
          </a:xfrm>
          <a:prstGeom prst="rect">
            <a:avLst/>
          </a:prstGeom>
        </p:spPr>
        <p:txBody>
          <a:bodyPr wrap="none">
            <a:spAutoFit/>
          </a:bodyPr>
          <a:lstStyle/>
          <a:p>
            <a:r>
              <a:rPr lang="es-ES_tradnl" sz="8000" dirty="0">
                <a:solidFill>
                  <a:schemeClr val="bg1"/>
                </a:solidFill>
              </a:rPr>
              <a:t>3. </a:t>
            </a:r>
          </a:p>
        </p:txBody>
      </p:sp>
    </p:spTree>
    <p:extLst>
      <p:ext uri="{BB962C8B-B14F-4D97-AF65-F5344CB8AC3E}">
        <p14:creationId xmlns:p14="http://schemas.microsoft.com/office/powerpoint/2010/main" val="3473257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356239-DCCF-CE4D-AA8D-3E5477459935}"/>
              </a:ext>
            </a:extLst>
          </p:cNvPr>
          <p:cNvPicPr>
            <a:picLocks noChangeAspect="1"/>
          </p:cNvPicPr>
          <p:nvPr/>
        </p:nvPicPr>
        <p:blipFill rotWithShape="1">
          <a:blip r:embed="rId3"/>
          <a:srcRect l="-777" t="14942" r="2886" b="-1978"/>
          <a:stretch/>
        </p:blipFill>
        <p:spPr>
          <a:xfrm>
            <a:off x="1058718" y="794828"/>
            <a:ext cx="9887955" cy="4821870"/>
          </a:xfrm>
          <a:prstGeom prst="rect">
            <a:avLst/>
          </a:prstGeom>
          <a:ln>
            <a:noFill/>
          </a:ln>
        </p:spPr>
      </p:pic>
    </p:spTree>
    <p:extLst>
      <p:ext uri="{BB962C8B-B14F-4D97-AF65-F5344CB8AC3E}">
        <p14:creationId xmlns:p14="http://schemas.microsoft.com/office/powerpoint/2010/main" val="147403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C80FDFD-C4CA-AE4F-9E5E-E9CE14647DD6}"/>
              </a:ext>
            </a:extLst>
          </p:cNvPr>
          <p:cNvSpPr txBox="1">
            <a:spLocks/>
          </p:cNvSpPr>
          <p:nvPr/>
        </p:nvSpPr>
        <p:spPr>
          <a:xfrm>
            <a:off x="1722110" y="4863003"/>
            <a:ext cx="9036496" cy="400110"/>
          </a:xfrm>
          <a:prstGeom prst="rect">
            <a:avLst/>
          </a:prstGeom>
        </p:spPr>
        <p:txBody>
          <a:bodyPr vert="horz" wrap="square" lIns="91440" tIns="45720" rIns="91440" bIns="4572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dirty="0">
                <a:solidFill>
                  <a:schemeClr val="tx1"/>
                </a:solidFill>
                <a:cs typeface="Gisha" panose="020B0604020202020204" charset="-79"/>
              </a:rPr>
              <a:t>Ejecución del Proyecto en el año </a:t>
            </a:r>
            <a:r>
              <a:rPr lang="es-EC" sz="1800" dirty="0">
                <a:solidFill>
                  <a:schemeClr val="tx1"/>
                </a:solidFill>
                <a:cs typeface="Gisha" panose="020B0604020202020204" charset="-79"/>
              </a:rPr>
              <a:t>2015</a:t>
            </a:r>
            <a:r>
              <a:rPr lang="es-EC" sz="2000" dirty="0">
                <a:solidFill>
                  <a:schemeClr val="tx1"/>
                </a:solidFill>
                <a:cs typeface="Gisha" panose="020B0604020202020204" charset="-79"/>
              </a:rPr>
              <a:t> = 3%</a:t>
            </a:r>
          </a:p>
        </p:txBody>
      </p:sp>
      <p:graphicFrame>
        <p:nvGraphicFramePr>
          <p:cNvPr id="5" name="Tabla 4">
            <a:extLst>
              <a:ext uri="{FF2B5EF4-FFF2-40B4-BE49-F238E27FC236}">
                <a16:creationId xmlns:a16="http://schemas.microsoft.com/office/drawing/2014/main" id="{DF6077B6-CBED-064A-8037-97BAA1A25232}"/>
              </a:ext>
            </a:extLst>
          </p:cNvPr>
          <p:cNvGraphicFramePr>
            <a:graphicFrameLocks noGrp="1"/>
          </p:cNvGraphicFramePr>
          <p:nvPr>
            <p:extLst>
              <p:ext uri="{D42A27DB-BD31-4B8C-83A1-F6EECF244321}">
                <p14:modId xmlns:p14="http://schemas.microsoft.com/office/powerpoint/2010/main" val="3399123522"/>
              </p:ext>
            </p:extLst>
          </p:nvPr>
        </p:nvGraphicFramePr>
        <p:xfrm>
          <a:off x="1292218" y="3799776"/>
          <a:ext cx="9636371" cy="840812"/>
        </p:xfrm>
        <a:graphic>
          <a:graphicData uri="http://schemas.openxmlformats.org/drawingml/2006/table">
            <a:tbl>
              <a:tblPr>
                <a:tableStyleId>{5C22544A-7EE6-4342-B048-85BDC9FD1C3A}</a:tableStyleId>
              </a:tblPr>
              <a:tblGrid>
                <a:gridCol w="3435759">
                  <a:extLst>
                    <a:ext uri="{9D8B030D-6E8A-4147-A177-3AD203B41FA5}">
                      <a16:colId xmlns:a16="http://schemas.microsoft.com/office/drawing/2014/main" val="20000"/>
                    </a:ext>
                  </a:extLst>
                </a:gridCol>
                <a:gridCol w="3144387">
                  <a:extLst>
                    <a:ext uri="{9D8B030D-6E8A-4147-A177-3AD203B41FA5}">
                      <a16:colId xmlns:a16="http://schemas.microsoft.com/office/drawing/2014/main" val="20001"/>
                    </a:ext>
                  </a:extLst>
                </a:gridCol>
                <a:gridCol w="3056225">
                  <a:extLst>
                    <a:ext uri="{9D8B030D-6E8A-4147-A177-3AD203B41FA5}">
                      <a16:colId xmlns:a16="http://schemas.microsoft.com/office/drawing/2014/main" val="20002"/>
                    </a:ext>
                  </a:extLst>
                </a:gridCol>
              </a:tblGrid>
              <a:tr h="358449">
                <a:tc>
                  <a:txBody>
                    <a:bodyPr/>
                    <a:lstStyle/>
                    <a:p>
                      <a:pPr algn="ctr" fontAlgn="ctr"/>
                      <a:r>
                        <a:rPr lang="es-EC" sz="1400" b="1" i="0" u="none" strike="noStrike" dirty="0">
                          <a:solidFill>
                            <a:schemeClr val="dk1"/>
                          </a:solidFill>
                          <a:effectLst/>
                          <a:latin typeface="+mn-lt"/>
                        </a:rPr>
                        <a:t>CONTRATISTA</a:t>
                      </a:r>
                      <a:endParaRPr lang="es-EC" sz="1400" b="1" i="0" u="none" strike="noStrike" dirty="0">
                        <a:solidFill>
                          <a:srgbClr val="000000"/>
                        </a:solidFill>
                        <a:effectLst/>
                        <a:latin typeface="Cambria" panose="02040503050406030204" pitchFamily="18" charset="0"/>
                      </a:endParaRPr>
                    </a:p>
                  </a:txBody>
                  <a:tcPr marL="9837" marR="9837" marT="9837" marB="0" anchor="ctr"/>
                </a:tc>
                <a:tc>
                  <a:txBody>
                    <a:bodyPr/>
                    <a:lstStyle/>
                    <a:p>
                      <a:pPr algn="ctr" fontAlgn="ctr"/>
                      <a:r>
                        <a:rPr lang="it-IT" sz="1400" b="1" u="none" strike="noStrike" dirty="0">
                          <a:effectLst/>
                        </a:rPr>
                        <a:t>MONTO DEL CONTRATO (sin IVA)</a:t>
                      </a:r>
                      <a:endParaRPr lang="it-IT" sz="1400" b="1" i="0" u="none" strike="noStrike" dirty="0">
                        <a:solidFill>
                          <a:srgbClr val="000000"/>
                        </a:solidFill>
                        <a:effectLst/>
                        <a:latin typeface="Cambria" panose="02040503050406030204" pitchFamily="18" charset="0"/>
                      </a:endParaRPr>
                    </a:p>
                  </a:txBody>
                  <a:tcPr marL="9837" marR="9837" marT="9837" marB="0" anchor="ctr"/>
                </a:tc>
                <a:tc>
                  <a:txBody>
                    <a:bodyPr/>
                    <a:lstStyle/>
                    <a:p>
                      <a:pPr algn="ctr" fontAlgn="ctr"/>
                      <a:r>
                        <a:rPr lang="es-EC" sz="1400" b="1" u="none" strike="noStrike" dirty="0">
                          <a:effectLst/>
                        </a:rPr>
                        <a:t>TIEMPO DE EJECUCIÓN (días)</a:t>
                      </a:r>
                      <a:endParaRPr lang="es-EC" sz="1400" b="1" i="0" u="none" strike="noStrike" dirty="0">
                        <a:solidFill>
                          <a:srgbClr val="000000"/>
                        </a:solidFill>
                        <a:effectLst/>
                        <a:latin typeface="Cambria" panose="02040503050406030204" pitchFamily="18" charset="0"/>
                      </a:endParaRPr>
                    </a:p>
                  </a:txBody>
                  <a:tcPr marL="9837" marR="9837" marT="9837" marB="0" anchor="ctr"/>
                </a:tc>
                <a:extLst>
                  <a:ext uri="{0D108BD9-81ED-4DB2-BD59-A6C34878D82A}">
                    <a16:rowId xmlns:a16="http://schemas.microsoft.com/office/drawing/2014/main" val="10000"/>
                  </a:ext>
                </a:extLst>
              </a:tr>
              <a:tr h="482363">
                <a:tc>
                  <a:txBody>
                    <a:bodyPr/>
                    <a:lstStyle/>
                    <a:p>
                      <a:pPr algn="ctr" fontAlgn="ctr"/>
                      <a:r>
                        <a:rPr lang="es-EC" sz="2400" u="none" strike="noStrike" dirty="0">
                          <a:effectLst/>
                        </a:rPr>
                        <a:t>Ciudad</a:t>
                      </a:r>
                      <a:r>
                        <a:rPr lang="es-EC" sz="2400" u="none" strike="noStrike" baseline="0" dirty="0">
                          <a:effectLst/>
                        </a:rPr>
                        <a:t> </a:t>
                      </a:r>
                      <a:r>
                        <a:rPr lang="es-EC" sz="2400" u="none" strike="noStrike" dirty="0">
                          <a:effectLst/>
                        </a:rPr>
                        <a:t>Rodrigo Cía. Ltda.</a:t>
                      </a:r>
                      <a:endParaRPr lang="es-EC" sz="2400" b="0" i="0" u="none" strike="noStrike" dirty="0">
                        <a:solidFill>
                          <a:srgbClr val="000000"/>
                        </a:solidFill>
                        <a:effectLst/>
                        <a:latin typeface="Cambria" panose="02040503050406030204" pitchFamily="18" charset="0"/>
                      </a:endParaRPr>
                    </a:p>
                  </a:txBody>
                  <a:tcPr marL="9837" marR="9837" marT="9837" marB="0" anchor="ctr"/>
                </a:tc>
                <a:tc>
                  <a:txBody>
                    <a:bodyPr/>
                    <a:lstStyle/>
                    <a:p>
                      <a:pPr algn="ctr" fontAlgn="ctr"/>
                      <a:r>
                        <a:rPr lang="es-EC" sz="2400" u="none" strike="noStrike" dirty="0">
                          <a:effectLst/>
                        </a:rPr>
                        <a:t>$ 3.666.749,84</a:t>
                      </a:r>
                      <a:endParaRPr lang="es-EC" sz="2400" b="0" i="0" u="none" strike="noStrike" dirty="0">
                        <a:solidFill>
                          <a:srgbClr val="000000"/>
                        </a:solidFill>
                        <a:effectLst/>
                        <a:latin typeface="Cambria" panose="02040503050406030204" pitchFamily="18" charset="0"/>
                      </a:endParaRPr>
                    </a:p>
                  </a:txBody>
                  <a:tcPr marL="9837" marR="9837" marT="9837" marB="0" anchor="ctr"/>
                </a:tc>
                <a:tc>
                  <a:txBody>
                    <a:bodyPr/>
                    <a:lstStyle/>
                    <a:p>
                      <a:pPr algn="ctr" fontAlgn="ctr"/>
                      <a:r>
                        <a:rPr lang="es-EC" sz="2400" u="none" strike="noStrike" dirty="0">
                          <a:effectLst/>
                        </a:rPr>
                        <a:t>300</a:t>
                      </a:r>
                      <a:endParaRPr lang="es-EC" sz="2400" b="0" i="0" u="none" strike="noStrike" dirty="0">
                        <a:solidFill>
                          <a:srgbClr val="000000"/>
                        </a:solidFill>
                        <a:effectLst/>
                        <a:latin typeface="Cambria" panose="02040503050406030204" pitchFamily="18" charset="0"/>
                      </a:endParaRPr>
                    </a:p>
                  </a:txBody>
                  <a:tcPr marL="9837" marR="9837" marT="9837" marB="0" anchor="ctr"/>
                </a:tc>
                <a:extLst>
                  <a:ext uri="{0D108BD9-81ED-4DB2-BD59-A6C34878D82A}">
                    <a16:rowId xmlns:a16="http://schemas.microsoft.com/office/drawing/2014/main" val="10001"/>
                  </a:ext>
                </a:extLst>
              </a:tr>
            </a:tbl>
          </a:graphicData>
        </a:graphic>
      </p:graphicFrame>
      <p:pic>
        <p:nvPicPr>
          <p:cNvPr id="6" name="Imagen 5">
            <a:extLst>
              <a:ext uri="{FF2B5EF4-FFF2-40B4-BE49-F238E27FC236}">
                <a16:creationId xmlns:a16="http://schemas.microsoft.com/office/drawing/2014/main" id="{5E426C97-AE0F-E940-B71B-D04FAD611421}"/>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19416" y="779299"/>
            <a:ext cx="2878168" cy="1802841"/>
          </a:xfrm>
          <a:prstGeom prst="roundRect">
            <a:avLst>
              <a:gd name="adj" fmla="val 8594"/>
            </a:avLst>
          </a:prstGeom>
          <a:solidFill>
            <a:srgbClr val="FFFFFF">
              <a:shade val="85000"/>
            </a:srgbClr>
          </a:solidFill>
          <a:ln>
            <a:noFill/>
          </a:ln>
          <a:effectLst/>
        </p:spPr>
      </p:pic>
      <p:pic>
        <p:nvPicPr>
          <p:cNvPr id="7" name="Imagen 6">
            <a:extLst>
              <a:ext uri="{FF2B5EF4-FFF2-40B4-BE49-F238E27FC236}">
                <a16:creationId xmlns:a16="http://schemas.microsoft.com/office/drawing/2014/main" id="{4AA79098-944D-F842-8F64-3F49BDFA56C7}"/>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08480" y="785861"/>
            <a:ext cx="2843689" cy="1802841"/>
          </a:xfrm>
          <a:prstGeom prst="rect">
            <a:avLst/>
          </a:prstGeom>
          <a:ln>
            <a:noFill/>
          </a:ln>
          <a:effectLst>
            <a:softEdge rad="0"/>
          </a:effectLst>
        </p:spPr>
      </p:pic>
      <p:pic>
        <p:nvPicPr>
          <p:cNvPr id="8" name="Imagen 7">
            <a:extLst>
              <a:ext uri="{FF2B5EF4-FFF2-40B4-BE49-F238E27FC236}">
                <a16:creationId xmlns:a16="http://schemas.microsoft.com/office/drawing/2014/main" id="{8F6E900D-72C3-A545-A267-18824997A058}"/>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573499" y="779299"/>
            <a:ext cx="2974929" cy="1802841"/>
          </a:xfrm>
          <a:prstGeom prst="rect">
            <a:avLst/>
          </a:prstGeom>
          <a:ln>
            <a:noFill/>
          </a:ln>
          <a:effectLst/>
        </p:spPr>
      </p:pic>
      <p:sp>
        <p:nvSpPr>
          <p:cNvPr id="9" name="Rectángulo 8">
            <a:extLst>
              <a:ext uri="{FF2B5EF4-FFF2-40B4-BE49-F238E27FC236}">
                <a16:creationId xmlns:a16="http://schemas.microsoft.com/office/drawing/2014/main" id="{29ED97A7-C506-5C45-AA2A-293BEAAD0114}"/>
              </a:ext>
            </a:extLst>
          </p:cNvPr>
          <p:cNvSpPr/>
          <p:nvPr/>
        </p:nvSpPr>
        <p:spPr>
          <a:xfrm>
            <a:off x="1852739" y="2763830"/>
            <a:ext cx="2165914" cy="330090"/>
          </a:xfrm>
          <a:prstGeom prst="rect">
            <a:avLst/>
          </a:prstGeom>
        </p:spPr>
        <p:txBody>
          <a:bodyPr wrap="none">
            <a:spAutoFit/>
          </a:bodyPr>
          <a:lstStyle/>
          <a:p>
            <a:r>
              <a:rPr lang="es-EC" sz="1545" b="1" dirty="0"/>
              <a:t>Barrio 15 de Septiembre</a:t>
            </a:r>
          </a:p>
        </p:txBody>
      </p:sp>
      <p:sp>
        <p:nvSpPr>
          <p:cNvPr id="10" name="Rectángulo 9">
            <a:extLst>
              <a:ext uri="{FF2B5EF4-FFF2-40B4-BE49-F238E27FC236}">
                <a16:creationId xmlns:a16="http://schemas.microsoft.com/office/drawing/2014/main" id="{88F99A02-AD81-2548-B0DA-F00EB57B3AD2}"/>
              </a:ext>
            </a:extLst>
          </p:cNvPr>
          <p:cNvSpPr/>
          <p:nvPr/>
        </p:nvSpPr>
        <p:spPr>
          <a:xfrm>
            <a:off x="4499798" y="2723240"/>
            <a:ext cx="2958269" cy="805605"/>
          </a:xfrm>
          <a:prstGeom prst="rect">
            <a:avLst/>
          </a:prstGeom>
        </p:spPr>
        <p:txBody>
          <a:bodyPr wrap="square">
            <a:spAutoFit/>
          </a:bodyPr>
          <a:lstStyle/>
          <a:p>
            <a:pPr algn="just"/>
            <a:r>
              <a:rPr lang="es-EC" sz="1545" b="1" dirty="0"/>
              <a:t>Av. Circunvalación (desde redondel de Los Eléctricos hasta entrada principal de la ULEAM)</a:t>
            </a:r>
          </a:p>
        </p:txBody>
      </p:sp>
      <p:sp>
        <p:nvSpPr>
          <p:cNvPr id="11" name="Rectángulo 10">
            <a:extLst>
              <a:ext uri="{FF2B5EF4-FFF2-40B4-BE49-F238E27FC236}">
                <a16:creationId xmlns:a16="http://schemas.microsoft.com/office/drawing/2014/main" id="{B8BD9A34-D307-0C41-8144-44F492B5FC8F}"/>
              </a:ext>
            </a:extLst>
          </p:cNvPr>
          <p:cNvSpPr/>
          <p:nvPr/>
        </p:nvSpPr>
        <p:spPr>
          <a:xfrm>
            <a:off x="7815082" y="2728812"/>
            <a:ext cx="2667176" cy="924292"/>
          </a:xfrm>
          <a:prstGeom prst="rect">
            <a:avLst/>
          </a:prstGeom>
        </p:spPr>
        <p:txBody>
          <a:bodyPr wrap="square">
            <a:spAutoFit/>
          </a:bodyPr>
          <a:lstStyle/>
          <a:p>
            <a:pPr algn="just" fontAlgn="ctr"/>
            <a:r>
              <a:rPr lang="es-EC" sz="1802" b="1" dirty="0"/>
              <a:t>Calle 309 (desde vía Circunvalación hasta vía Interbarrial)</a:t>
            </a:r>
            <a:endParaRPr lang="es-EC" sz="1802" b="1" dirty="0">
              <a:latin typeface="Cambria" panose="02040503050406030204" pitchFamily="18" charset="0"/>
            </a:endParaRPr>
          </a:p>
        </p:txBody>
      </p:sp>
    </p:spTree>
    <p:extLst>
      <p:ext uri="{BB962C8B-B14F-4D97-AF65-F5344CB8AC3E}">
        <p14:creationId xmlns:p14="http://schemas.microsoft.com/office/powerpoint/2010/main" val="2152333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2D75431F-292B-3E4B-9021-9CE992262031}"/>
              </a:ext>
            </a:extLst>
          </p:cNvPr>
          <p:cNvPicPr>
            <a:picLocks noChangeAspect="1"/>
          </p:cNvPicPr>
          <p:nvPr/>
        </p:nvPicPr>
        <p:blipFill>
          <a:blip r:embed="rId3"/>
          <a:stretch>
            <a:fillRect/>
          </a:stretch>
        </p:blipFill>
        <p:spPr>
          <a:xfrm>
            <a:off x="1645038" y="916520"/>
            <a:ext cx="8635431" cy="4883945"/>
          </a:xfrm>
          <a:prstGeom prst="rect">
            <a:avLst/>
          </a:prstGeom>
        </p:spPr>
      </p:pic>
      <p:sp>
        <p:nvSpPr>
          <p:cNvPr id="13" name="CuadroTexto 12">
            <a:extLst>
              <a:ext uri="{FF2B5EF4-FFF2-40B4-BE49-F238E27FC236}">
                <a16:creationId xmlns:a16="http://schemas.microsoft.com/office/drawing/2014/main" id="{C52257EF-DC81-F443-92EB-1687A02E0BD2}"/>
              </a:ext>
            </a:extLst>
          </p:cNvPr>
          <p:cNvSpPr txBox="1"/>
          <p:nvPr/>
        </p:nvSpPr>
        <p:spPr>
          <a:xfrm>
            <a:off x="2546031" y="272869"/>
            <a:ext cx="7734438" cy="523220"/>
          </a:xfrm>
          <a:prstGeom prst="rect">
            <a:avLst/>
          </a:prstGeom>
          <a:noFill/>
        </p:spPr>
        <p:txBody>
          <a:bodyPr wrap="square" rtlCol="0">
            <a:spAutoFit/>
          </a:bodyPr>
          <a:lstStyle/>
          <a:p>
            <a:pPr algn="ctr"/>
            <a:r>
              <a:rPr lang="es-ES_tradnl" sz="2800" b="1" dirty="0"/>
              <a:t>PROYECTO ES RESTRUCTURADO POR TERREMOTO</a:t>
            </a:r>
          </a:p>
        </p:txBody>
      </p:sp>
    </p:spTree>
    <p:extLst>
      <p:ext uri="{BB962C8B-B14F-4D97-AF65-F5344CB8AC3E}">
        <p14:creationId xmlns:p14="http://schemas.microsoft.com/office/powerpoint/2010/main" val="3717434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D5AE910-D5FD-C04F-9FBB-03FBD3B732B3}"/>
              </a:ext>
            </a:extLst>
          </p:cNvPr>
          <p:cNvSpPr txBox="1"/>
          <p:nvPr/>
        </p:nvSpPr>
        <p:spPr>
          <a:xfrm>
            <a:off x="2481943" y="1405073"/>
            <a:ext cx="8151224" cy="4524315"/>
          </a:xfrm>
          <a:prstGeom prst="rect">
            <a:avLst/>
          </a:prstGeom>
          <a:noFill/>
        </p:spPr>
        <p:txBody>
          <a:bodyPr wrap="square" rtlCol="0">
            <a:spAutoFit/>
          </a:bodyPr>
          <a:lstStyle/>
          <a:p>
            <a:pPr algn="just"/>
            <a:r>
              <a:rPr lang="es-MX" sz="2400" b="1" dirty="0">
                <a:solidFill>
                  <a:schemeClr val="bg1"/>
                </a:solidFill>
              </a:rPr>
              <a:t>Para la rendición de cuentas requerimos el reporte anual POA 2018, informe anual 2018 de ejecución programática y presupuestaria del GAD Manta, (cumplimiento de metas POA), en lo que respecta al avance programático, ejecución presupuestaria y medición de los ingresos presupuestados y los ejecutados, de manera individual por cada dirección y área municipal, así como el avance consolidado a nivel del GAD Manta, información clara y precisa de acuerdo al POA planificado inicial presupuestado y ejecutado con porcentaje de cumplimiento, valores económicos, número de contrato, contratistas adjudicados; (el campo de contratista adjudicado específicamente en los que se refiere a obras públicas).</a:t>
            </a:r>
          </a:p>
        </p:txBody>
      </p:sp>
      <p:sp>
        <p:nvSpPr>
          <p:cNvPr id="6" name="Rectángulo 5">
            <a:extLst>
              <a:ext uri="{FF2B5EF4-FFF2-40B4-BE49-F238E27FC236}">
                <a16:creationId xmlns:a16="http://schemas.microsoft.com/office/drawing/2014/main" id="{EAD5F94D-1409-9E41-A1D2-2FA559C1FF4F}"/>
              </a:ext>
            </a:extLst>
          </p:cNvPr>
          <p:cNvSpPr/>
          <p:nvPr/>
        </p:nvSpPr>
        <p:spPr>
          <a:xfrm>
            <a:off x="1441348" y="2724862"/>
            <a:ext cx="1196161" cy="1323439"/>
          </a:xfrm>
          <a:prstGeom prst="rect">
            <a:avLst/>
          </a:prstGeom>
        </p:spPr>
        <p:txBody>
          <a:bodyPr wrap="none">
            <a:spAutoFit/>
          </a:bodyPr>
          <a:lstStyle/>
          <a:p>
            <a:r>
              <a:rPr lang="es-ES_tradnl" sz="8000" dirty="0">
                <a:solidFill>
                  <a:schemeClr val="bg1"/>
                </a:solidFill>
              </a:rPr>
              <a:t>1. </a:t>
            </a:r>
          </a:p>
        </p:txBody>
      </p:sp>
    </p:spTree>
    <p:extLst>
      <p:ext uri="{BB962C8B-B14F-4D97-AF65-F5344CB8AC3E}">
        <p14:creationId xmlns:p14="http://schemas.microsoft.com/office/powerpoint/2010/main" val="2196911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23AF15-0FDA-7541-8988-E9EC8E980AC6}"/>
              </a:ext>
            </a:extLst>
          </p:cNvPr>
          <p:cNvSpPr/>
          <p:nvPr/>
        </p:nvSpPr>
        <p:spPr>
          <a:xfrm>
            <a:off x="1561796" y="2285084"/>
            <a:ext cx="7569701" cy="461665"/>
          </a:xfrm>
          <a:prstGeom prst="rect">
            <a:avLst/>
          </a:prstGeom>
          <a:ln>
            <a:noFill/>
          </a:ln>
        </p:spPr>
        <p:txBody>
          <a:bodyPr wrap="none">
            <a:spAutoFit/>
          </a:bodyPr>
          <a:lstStyle/>
          <a:p>
            <a:r>
              <a:rPr lang="es-EC" sz="2400" b="1" dirty="0">
                <a:latin typeface="Arial Black" panose="020B0604020202020204" pitchFamily="34" charset="0"/>
                <a:ea typeface="Adobe Myungjo Std M" panose="02020600000000000000" pitchFamily="18" charset="-128"/>
                <a:cs typeface="Arial Black" panose="020B0604020202020204" pitchFamily="34" charset="0"/>
              </a:rPr>
              <a:t>PROCESOS DE CONTRATACI</a:t>
            </a:r>
            <a:r>
              <a:rPr lang="es-ES" sz="2400" b="1" dirty="0">
                <a:latin typeface="Arial Black" panose="020B0604020202020204" pitchFamily="34" charset="0"/>
                <a:ea typeface="Adobe Myungjo Std M" panose="02020600000000000000" pitchFamily="18" charset="-128"/>
                <a:cs typeface="Arial Black" panose="020B0604020202020204" pitchFamily="34" charset="0"/>
              </a:rPr>
              <a:t>ÓN</a:t>
            </a:r>
            <a:r>
              <a:rPr lang="es-EC" sz="2400" b="1" dirty="0">
                <a:latin typeface="Arial Black" panose="020B0604020202020204" pitchFamily="34" charset="0"/>
                <a:ea typeface="Adobe Myungjo Std M" panose="02020600000000000000" pitchFamily="18" charset="-128"/>
                <a:cs typeface="Arial Black" panose="020B0604020202020204" pitchFamily="34" charset="0"/>
              </a:rPr>
              <a:t> 2015 – 2018</a:t>
            </a:r>
            <a:endParaRPr lang="es-EC" sz="2400" b="1" dirty="0">
              <a:latin typeface="Arial Black" panose="020B0604020202020204" pitchFamily="34" charset="0"/>
              <a:cs typeface="Arial Black" panose="020B0604020202020204" pitchFamily="34" charset="0"/>
            </a:endParaRPr>
          </a:p>
        </p:txBody>
      </p:sp>
      <p:graphicFrame>
        <p:nvGraphicFramePr>
          <p:cNvPr id="5" name="Tabla 4">
            <a:extLst>
              <a:ext uri="{FF2B5EF4-FFF2-40B4-BE49-F238E27FC236}">
                <a16:creationId xmlns:a16="http://schemas.microsoft.com/office/drawing/2014/main" id="{7558D9F7-6F1F-0642-84D1-4F894705F4D4}"/>
              </a:ext>
            </a:extLst>
          </p:cNvPr>
          <p:cNvGraphicFramePr>
            <a:graphicFrameLocks noGrp="1"/>
          </p:cNvGraphicFramePr>
          <p:nvPr>
            <p:extLst>
              <p:ext uri="{D42A27DB-BD31-4B8C-83A1-F6EECF244321}">
                <p14:modId xmlns:p14="http://schemas.microsoft.com/office/powerpoint/2010/main" val="2397373385"/>
              </p:ext>
            </p:extLst>
          </p:nvPr>
        </p:nvGraphicFramePr>
        <p:xfrm>
          <a:off x="1561796" y="3030920"/>
          <a:ext cx="8911600" cy="965102"/>
        </p:xfrm>
        <a:graphic>
          <a:graphicData uri="http://schemas.openxmlformats.org/drawingml/2006/table">
            <a:tbl>
              <a:tblPr>
                <a:tableStyleId>{5C22544A-7EE6-4342-B048-85BDC9FD1C3A}</a:tableStyleId>
              </a:tblPr>
              <a:tblGrid>
                <a:gridCol w="1782320">
                  <a:extLst>
                    <a:ext uri="{9D8B030D-6E8A-4147-A177-3AD203B41FA5}">
                      <a16:colId xmlns:a16="http://schemas.microsoft.com/office/drawing/2014/main" val="20000"/>
                    </a:ext>
                  </a:extLst>
                </a:gridCol>
                <a:gridCol w="1782320">
                  <a:extLst>
                    <a:ext uri="{9D8B030D-6E8A-4147-A177-3AD203B41FA5}">
                      <a16:colId xmlns:a16="http://schemas.microsoft.com/office/drawing/2014/main" val="20001"/>
                    </a:ext>
                  </a:extLst>
                </a:gridCol>
                <a:gridCol w="1782320">
                  <a:extLst>
                    <a:ext uri="{9D8B030D-6E8A-4147-A177-3AD203B41FA5}">
                      <a16:colId xmlns:a16="http://schemas.microsoft.com/office/drawing/2014/main" val="20002"/>
                    </a:ext>
                  </a:extLst>
                </a:gridCol>
                <a:gridCol w="1782320">
                  <a:extLst>
                    <a:ext uri="{9D8B030D-6E8A-4147-A177-3AD203B41FA5}">
                      <a16:colId xmlns:a16="http://schemas.microsoft.com/office/drawing/2014/main" val="20003"/>
                    </a:ext>
                  </a:extLst>
                </a:gridCol>
                <a:gridCol w="1782320">
                  <a:extLst>
                    <a:ext uri="{9D8B030D-6E8A-4147-A177-3AD203B41FA5}">
                      <a16:colId xmlns:a16="http://schemas.microsoft.com/office/drawing/2014/main" val="20004"/>
                    </a:ext>
                  </a:extLst>
                </a:gridCol>
              </a:tblGrid>
              <a:tr h="482551">
                <a:tc>
                  <a:txBody>
                    <a:bodyPr/>
                    <a:lstStyle/>
                    <a:p>
                      <a:pPr algn="ctr" fontAlgn="ctr"/>
                      <a:r>
                        <a:rPr lang="es-EC" sz="2400" b="1" i="0" u="none" strike="noStrike" dirty="0">
                          <a:solidFill>
                            <a:srgbClr val="000000"/>
                          </a:solidFill>
                          <a:effectLst/>
                          <a:latin typeface="Arial" panose="020B0604020202020204" pitchFamily="34" charset="0"/>
                          <a:cs typeface="Arial" panose="020B0604020202020204" pitchFamily="34" charset="0"/>
                        </a:rPr>
                        <a:t>2015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2400" b="1" i="0" u="none" strike="noStrike" dirty="0">
                          <a:solidFill>
                            <a:srgbClr val="000000"/>
                          </a:solidFill>
                          <a:effectLst/>
                          <a:latin typeface="Arial" panose="020B0604020202020204" pitchFamily="34" charset="0"/>
                          <a:cs typeface="Arial" panose="020B0604020202020204" pitchFamily="34" charset="0"/>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2400" b="1" i="0" u="none" strike="noStrike" dirty="0">
                          <a:solidFill>
                            <a:srgbClr val="000000"/>
                          </a:solidFill>
                          <a:effectLst/>
                          <a:latin typeface="Arial" panose="020B0604020202020204" pitchFamily="34" charset="0"/>
                          <a:cs typeface="Arial" panose="020B0604020202020204" pitchFamily="34" charset="0"/>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2400" b="1" i="0" u="none" strike="noStrike" dirty="0">
                          <a:solidFill>
                            <a:srgbClr val="000000"/>
                          </a:solidFill>
                          <a:effectLst/>
                          <a:latin typeface="Arial" panose="020B0604020202020204" pitchFamily="34" charset="0"/>
                          <a:cs typeface="Arial" panose="020B0604020202020204" pitchFamily="34" charset="0"/>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2400" b="1" i="0" u="none" strike="noStrike">
                          <a:solidFill>
                            <a:srgbClr val="000000"/>
                          </a:solidFill>
                          <a:effectLst/>
                          <a:latin typeface="Arial" panose="020B0604020202020204" pitchFamily="34" charset="0"/>
                          <a:cs typeface="Arial" panose="020B0604020202020204" pitchFamily="34" charset="0"/>
                        </a:rPr>
                        <a:t>TOTAL</a:t>
                      </a:r>
                      <a:endParaRPr lang="es-EC" sz="24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2551">
                <a:tc>
                  <a:txBody>
                    <a:bodyPr/>
                    <a:lstStyle/>
                    <a:p>
                      <a:pPr algn="ctr" fontAlgn="ctr"/>
                      <a:r>
                        <a:rPr lang="es-EC" sz="2400" b="1" i="0" u="none" strike="noStrike" dirty="0">
                          <a:solidFill>
                            <a:schemeClr val="dk1"/>
                          </a:solidFill>
                          <a:effectLst/>
                          <a:latin typeface="Arial" panose="020B0604020202020204" pitchFamily="34" charset="0"/>
                          <a:cs typeface="Arial" panose="020B0604020202020204" pitchFamily="34" charset="0"/>
                        </a:rPr>
                        <a:t>5</a:t>
                      </a:r>
                      <a:endParaRPr lang="es-EC" sz="24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2400" b="1" u="none" strike="noStrike" dirty="0">
                          <a:effectLst/>
                          <a:latin typeface="Arial" panose="020B0604020202020204" pitchFamily="34" charset="0"/>
                          <a:cs typeface="Arial" panose="020B0604020202020204" pitchFamily="34" charset="0"/>
                        </a:rPr>
                        <a:t>14</a:t>
                      </a:r>
                      <a:endParaRPr lang="es-EC" sz="24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2400" b="1" u="none" strike="noStrike" dirty="0">
                          <a:effectLst/>
                          <a:latin typeface="Arial" panose="020B0604020202020204" pitchFamily="34" charset="0"/>
                          <a:cs typeface="Arial" panose="020B0604020202020204" pitchFamily="34" charset="0"/>
                        </a:rPr>
                        <a:t>9</a:t>
                      </a:r>
                      <a:endParaRPr lang="es-EC" sz="24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2400" b="1" u="none" strike="noStrike" dirty="0">
                          <a:effectLst/>
                          <a:latin typeface="Arial" panose="020B0604020202020204" pitchFamily="34" charset="0"/>
                          <a:cs typeface="Arial" panose="020B0604020202020204" pitchFamily="34" charset="0"/>
                        </a:rPr>
                        <a:t>3</a:t>
                      </a:r>
                      <a:endParaRPr lang="es-EC" sz="24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C" sz="2400" b="1" u="none" strike="noStrike" dirty="0">
                          <a:effectLst/>
                          <a:latin typeface="Arial" panose="020B0604020202020204" pitchFamily="34" charset="0"/>
                          <a:cs typeface="Arial" panose="020B0604020202020204" pitchFamily="34" charset="0"/>
                        </a:rPr>
                        <a:t>31</a:t>
                      </a:r>
                      <a:endParaRPr lang="es-EC" sz="24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1 Título">
            <a:extLst>
              <a:ext uri="{FF2B5EF4-FFF2-40B4-BE49-F238E27FC236}">
                <a16:creationId xmlns:a16="http://schemas.microsoft.com/office/drawing/2014/main" id="{F9261F71-8FA3-EC4F-8509-A72AF0146D2B}"/>
              </a:ext>
            </a:extLst>
          </p:cNvPr>
          <p:cNvSpPr txBox="1">
            <a:spLocks/>
          </p:cNvSpPr>
          <p:nvPr/>
        </p:nvSpPr>
        <p:spPr>
          <a:xfrm>
            <a:off x="1445595" y="4312392"/>
            <a:ext cx="9144000" cy="461665"/>
          </a:xfrm>
          <a:prstGeom prst="rect">
            <a:avLst/>
          </a:prstGeom>
        </p:spPr>
        <p:txBody>
          <a:bodyPr vert="horz" wrap="square" lIns="91440" tIns="45720" rIns="91440" bIns="45720" rtlCol="0" anchor="t">
            <a:sp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dirty="0">
                <a:solidFill>
                  <a:schemeClr val="tx1"/>
                </a:solidFill>
                <a:cs typeface="Gisha" panose="020B0604020202020204" charset="-79"/>
              </a:rPr>
              <a:t>Ejecución del Proyecto 2016 a 2018 = 70%</a:t>
            </a:r>
          </a:p>
        </p:txBody>
      </p:sp>
    </p:spTree>
    <p:extLst>
      <p:ext uri="{BB962C8B-B14F-4D97-AF65-F5344CB8AC3E}">
        <p14:creationId xmlns:p14="http://schemas.microsoft.com/office/powerpoint/2010/main" val="2028383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2D9BFFD-8DD6-0F49-8EE1-F35BCFC6B0CA}"/>
              </a:ext>
            </a:extLst>
          </p:cNvPr>
          <p:cNvPicPr>
            <a:picLocks noChangeAspect="1"/>
          </p:cNvPicPr>
          <p:nvPr/>
        </p:nvPicPr>
        <p:blipFill>
          <a:blip r:embed="rId3"/>
          <a:stretch>
            <a:fillRect/>
          </a:stretch>
        </p:blipFill>
        <p:spPr>
          <a:xfrm>
            <a:off x="1077310" y="718457"/>
            <a:ext cx="10195936" cy="4911433"/>
          </a:xfrm>
          <a:prstGeom prst="rect">
            <a:avLst/>
          </a:prstGeom>
        </p:spPr>
      </p:pic>
    </p:spTree>
    <p:extLst>
      <p:ext uri="{BB962C8B-B14F-4D97-AF65-F5344CB8AC3E}">
        <p14:creationId xmlns:p14="http://schemas.microsoft.com/office/powerpoint/2010/main" val="3318179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9DB0F97-C4CC-3043-B8AC-BE56C4581358}"/>
              </a:ext>
            </a:extLst>
          </p:cNvPr>
          <p:cNvSpPr/>
          <p:nvPr/>
        </p:nvSpPr>
        <p:spPr>
          <a:xfrm>
            <a:off x="2786743" y="2335127"/>
            <a:ext cx="6461760" cy="2585323"/>
          </a:xfrm>
          <a:prstGeom prst="rect">
            <a:avLst/>
          </a:prstGeom>
          <a:effectLst/>
        </p:spPr>
        <p:txBody>
          <a:bodyPr wrap="square">
            <a:spAutoFit/>
          </a:bodyPr>
          <a:lstStyle/>
          <a:p>
            <a:pPr algn="ctr"/>
            <a:r>
              <a:rPr lang="es-EC" sz="5400" dirty="0">
                <a:solidFill>
                  <a:schemeClr val="bg1"/>
                </a:solidFill>
                <a:latin typeface="Arial Black" panose="020B0604020202020204" pitchFamily="34" charset="0"/>
                <a:cs typeface="Arial Black" panose="020B0604020202020204" pitchFamily="34" charset="0"/>
              </a:rPr>
              <a:t>OBRAS DE </a:t>
            </a:r>
          </a:p>
          <a:p>
            <a:pPr algn="ctr"/>
            <a:r>
              <a:rPr lang="es-EC" sz="5400" dirty="0">
                <a:solidFill>
                  <a:schemeClr val="bg1"/>
                </a:solidFill>
                <a:latin typeface="Arial Black" panose="020B0604020202020204" pitchFamily="34" charset="0"/>
                <a:cs typeface="Arial Black" panose="020B0604020202020204" pitchFamily="34" charset="0"/>
              </a:rPr>
              <a:t>REGENERACIÓN URBANA</a:t>
            </a:r>
          </a:p>
        </p:txBody>
      </p:sp>
    </p:spTree>
    <p:extLst>
      <p:ext uri="{BB962C8B-B14F-4D97-AF65-F5344CB8AC3E}">
        <p14:creationId xmlns:p14="http://schemas.microsoft.com/office/powerpoint/2010/main" val="1663075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BDA8A18-B11B-004C-9C33-C720E9D42677}"/>
              </a:ext>
            </a:extLst>
          </p:cNvPr>
          <p:cNvSpPr/>
          <p:nvPr/>
        </p:nvSpPr>
        <p:spPr>
          <a:xfrm>
            <a:off x="1351994" y="1156202"/>
            <a:ext cx="10051879" cy="1681283"/>
          </a:xfrm>
          <a:prstGeom prst="rect">
            <a:avLst/>
          </a:prstGeom>
          <a:solidFill>
            <a:schemeClr val="bg2"/>
          </a:solidFill>
        </p:spPr>
        <p:txBody>
          <a:bodyPr wrap="square" lIns="67234" tIns="33618" rIns="67234" bIns="33618">
            <a:spAutoFit/>
          </a:bodyPr>
          <a:lstStyle/>
          <a:p>
            <a:pPr algn="ctr">
              <a:lnSpc>
                <a:spcPct val="107000"/>
              </a:lnSpc>
              <a:spcAft>
                <a:spcPts val="590"/>
              </a:spcAft>
            </a:pPr>
            <a:r>
              <a:rPr lang="es-EC" sz="1600" b="1" dirty="0">
                <a:ea typeface="Calibri" panose="020F0502020204030204" pitchFamily="34" charset="0"/>
                <a:cs typeface="Times New Roman" panose="02020603050405020304" pitchFamily="18" charset="0"/>
              </a:rPr>
              <a:t>CONSTRUCCIÓN DE 910,14 METROS LINEALES DE VÍA  DESDE LA AV. 3 (IGLESIA LA MERCED) HASTA LA AV. 24</a:t>
            </a:r>
          </a:p>
          <a:p>
            <a:pPr algn="ctr">
              <a:lnSpc>
                <a:spcPct val="107000"/>
              </a:lnSpc>
              <a:spcAft>
                <a:spcPts val="590"/>
              </a:spcAft>
            </a:pPr>
            <a:r>
              <a:rPr lang="es-EC" sz="1600" b="1" dirty="0">
                <a:ea typeface="Calibri" panose="020F0502020204030204" pitchFamily="34" charset="0"/>
                <a:cs typeface="Times New Roman" panose="02020603050405020304" pitchFamily="18" charset="0"/>
              </a:rPr>
              <a:t>MONTO DE OBRA: $ 2.579.828,95</a:t>
            </a:r>
          </a:p>
          <a:p>
            <a:pPr algn="ctr">
              <a:lnSpc>
                <a:spcPct val="107000"/>
              </a:lnSpc>
              <a:spcAft>
                <a:spcPts val="590"/>
              </a:spcAft>
            </a:pPr>
            <a:r>
              <a:rPr lang="es-EC" sz="1600" b="1" dirty="0">
                <a:ea typeface="Calibri" panose="020F0502020204030204" pitchFamily="34" charset="0"/>
                <a:cs typeface="Times New Roman" panose="02020603050405020304" pitchFamily="18" charset="0"/>
              </a:rPr>
              <a:t>CONTRATISTA: CIUDAD RODRIGO S.A.</a:t>
            </a:r>
          </a:p>
          <a:p>
            <a:pPr algn="ctr">
              <a:lnSpc>
                <a:spcPct val="107000"/>
              </a:lnSpc>
              <a:spcAft>
                <a:spcPts val="590"/>
              </a:spcAft>
            </a:pPr>
            <a:r>
              <a:rPr lang="es-EC" sz="1600" b="1" dirty="0">
                <a:ea typeface="Calibri" panose="020F0502020204030204" pitchFamily="34" charset="0"/>
                <a:cs typeface="Times New Roman" panose="02020603050405020304" pitchFamily="18" charset="0"/>
              </a:rPr>
              <a:t>FISCALIZACIÓN: SÍSMICA</a:t>
            </a:r>
            <a:r>
              <a:rPr lang="es-EC" sz="1600" b="1" dirty="0">
                <a:latin typeface="Calibri" panose="020F0502020204030204" pitchFamily="34" charset="0"/>
                <a:ea typeface="Calibri" panose="020F0502020204030204" pitchFamily="34" charset="0"/>
                <a:cs typeface="Times New Roman" panose="02020603050405020304" pitchFamily="18" charset="0"/>
              </a:rPr>
              <a:t> CIA.LTDA </a:t>
            </a:r>
          </a:p>
          <a:p>
            <a:pPr algn="ctr">
              <a:lnSpc>
                <a:spcPct val="107000"/>
              </a:lnSpc>
              <a:spcAft>
                <a:spcPts val="590"/>
              </a:spcAft>
            </a:pPr>
            <a:r>
              <a:rPr lang="es-EC" sz="1600" b="1" dirty="0">
                <a:latin typeface="Calibri" panose="020F0502020204030204" pitchFamily="34" charset="0"/>
                <a:ea typeface="Calibri" panose="020F0502020204030204" pitchFamily="34" charset="0"/>
                <a:cs typeface="Times New Roman" panose="02020603050405020304" pitchFamily="18" charset="0"/>
              </a:rPr>
              <a:t>TIEMPO DE EJECUCIÓN: 135 DÍAS</a:t>
            </a:r>
            <a:endParaRPr lang="es-EC" sz="1600" b="1" dirty="0">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35A86795-13E9-CD4C-B25F-65B9E346FEBD}"/>
              </a:ext>
            </a:extLst>
          </p:cNvPr>
          <p:cNvSpPr txBox="1">
            <a:spLocks/>
          </p:cNvSpPr>
          <p:nvPr/>
        </p:nvSpPr>
        <p:spPr>
          <a:xfrm>
            <a:off x="1640703" y="259160"/>
            <a:ext cx="9008035" cy="699997"/>
          </a:xfrm>
          <a:prstGeom prst="rect">
            <a:avLst/>
          </a:prstGeom>
        </p:spPr>
        <p:txBody>
          <a:bodyPr vert="horz" lIns="67234" tIns="33618" rIns="67234" bIns="33618" rtlCol="0" anchor="b">
            <a:noAutofit/>
          </a:bodyPr>
          <a:lstStyle>
            <a:defPPr>
              <a:defRPr lang="es-EC"/>
            </a:defPPr>
            <a:lvl1pPr algn="ctr" defTabSz="457200">
              <a:spcBef>
                <a:spcPct val="0"/>
              </a:spcBef>
              <a:buNone/>
              <a:defRPr sz="4767" b="1">
                <a:solidFill>
                  <a:srgbClr val="0070C0"/>
                </a:solidFill>
                <a:effectLst>
                  <a:outerShdw blurRad="38100" dist="38100" dir="2700000" algn="tl">
                    <a:srgbClr val="000000">
                      <a:alpha val="43137"/>
                    </a:srgbClr>
                  </a:outerShdw>
                </a:effectLs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C" sz="3200" dirty="0">
                <a:solidFill>
                  <a:schemeClr val="tx1"/>
                </a:solidFill>
                <a:effectLst/>
                <a:latin typeface="Arial Black" panose="020B0604020202020204" pitchFamily="34" charset="0"/>
                <a:cs typeface="Arial Black" panose="020B0604020202020204" pitchFamily="34" charset="0"/>
              </a:rPr>
              <a:t>CALLE 13 </a:t>
            </a:r>
          </a:p>
        </p:txBody>
      </p:sp>
      <p:pic>
        <p:nvPicPr>
          <p:cNvPr id="5" name="Imagen 4">
            <a:extLst>
              <a:ext uri="{FF2B5EF4-FFF2-40B4-BE49-F238E27FC236}">
                <a16:creationId xmlns:a16="http://schemas.microsoft.com/office/drawing/2014/main" id="{A2621A1D-71BD-5642-BDAA-F3D15F357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993" y="2837485"/>
            <a:ext cx="4931241" cy="2466035"/>
          </a:xfrm>
          <a:prstGeom prst="rect">
            <a:avLst/>
          </a:prstGeom>
          <a:ln>
            <a:noFill/>
          </a:ln>
          <a:effectLst/>
        </p:spPr>
      </p:pic>
      <p:pic>
        <p:nvPicPr>
          <p:cNvPr id="6" name="Imagen 5">
            <a:extLst>
              <a:ext uri="{FF2B5EF4-FFF2-40B4-BE49-F238E27FC236}">
                <a16:creationId xmlns:a16="http://schemas.microsoft.com/office/drawing/2014/main" id="{1E123970-C2DB-F045-B32F-75383C074F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5303" y="2837485"/>
            <a:ext cx="4898569" cy="2466035"/>
          </a:xfrm>
          <a:prstGeom prst="rect">
            <a:avLst/>
          </a:prstGeom>
          <a:ln>
            <a:noFill/>
          </a:ln>
          <a:effectLst/>
        </p:spPr>
      </p:pic>
    </p:spTree>
    <p:extLst>
      <p:ext uri="{BB962C8B-B14F-4D97-AF65-F5344CB8AC3E}">
        <p14:creationId xmlns:p14="http://schemas.microsoft.com/office/powerpoint/2010/main" val="1768269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5">
            <a:extLst>
              <a:ext uri="{FF2B5EF4-FFF2-40B4-BE49-F238E27FC236}">
                <a16:creationId xmlns:a16="http://schemas.microsoft.com/office/drawing/2014/main" id="{0AB38A24-DB91-1E49-AC10-C615E6EDBA16}"/>
              </a:ext>
            </a:extLst>
          </p:cNvPr>
          <p:cNvSpPr/>
          <p:nvPr/>
        </p:nvSpPr>
        <p:spPr>
          <a:xfrm>
            <a:off x="1058091" y="776051"/>
            <a:ext cx="10058399" cy="2219892"/>
          </a:xfrm>
          <a:prstGeom prst="rect">
            <a:avLst/>
          </a:prstGeom>
          <a:solidFill>
            <a:schemeClr val="bg2"/>
          </a:solidFill>
        </p:spPr>
        <p:txBody>
          <a:bodyPr wrap="square" lIns="67234" tIns="33618" rIns="67234" bIns="33618">
            <a:spAutoFit/>
          </a:bodyPr>
          <a:lstStyle/>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CONSTRUCCIÓN DE 1.384 METROS LINEALES DE VÍA // DESDE LA CALLE 7 HASTA LA AV. FLAVIO REYES.</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MONTO DE OBRA: $ 3.025.853,54.</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CONTRATISTA: CIUDAD RODRIGO S.A.</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FISCALIZACIÓN: IMPROMEX &amp; PREDESA</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TIEMPO DE EJECUCIÓN: 210 DÍAS.</a:t>
            </a:r>
            <a:endParaRPr lang="es-EC" sz="1802" b="1" dirty="0">
              <a:ea typeface="Calibri" panose="020F0502020204030204" pitchFamily="34" charset="0"/>
              <a:cs typeface="Times New Roman" panose="02020603050405020304" pitchFamily="18" charset="0"/>
            </a:endParaRPr>
          </a:p>
          <a:p>
            <a:pPr algn="ctr">
              <a:lnSpc>
                <a:spcPct val="107000"/>
              </a:lnSpc>
              <a:spcAft>
                <a:spcPts val="590"/>
              </a:spcAft>
            </a:pPr>
            <a:endParaRPr lang="es-EC" sz="1802"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ítulo 1">
            <a:extLst>
              <a:ext uri="{FF2B5EF4-FFF2-40B4-BE49-F238E27FC236}">
                <a16:creationId xmlns:a16="http://schemas.microsoft.com/office/drawing/2014/main" id="{04ABDDB2-5604-8E48-AE63-3B6E23BB764D}"/>
              </a:ext>
            </a:extLst>
          </p:cNvPr>
          <p:cNvSpPr txBox="1">
            <a:spLocks/>
          </p:cNvSpPr>
          <p:nvPr/>
        </p:nvSpPr>
        <p:spPr>
          <a:xfrm>
            <a:off x="1679781" y="99478"/>
            <a:ext cx="8566655" cy="699997"/>
          </a:xfrm>
          <a:prstGeom prst="rect">
            <a:avLst/>
          </a:prstGeom>
          <a:effectLst/>
        </p:spPr>
        <p:txBody>
          <a:bodyPr vert="horz" lIns="67234" tIns="33618" rIns="67234" bIns="33618" rtlCol="0" anchor="b">
            <a:noAutofit/>
          </a:bodyPr>
          <a:lstStyle>
            <a:defPPr>
              <a:defRPr lang="es-EC"/>
            </a:defPPr>
            <a:lvl1pPr algn="ctr" defTabSz="457200">
              <a:spcBef>
                <a:spcPct val="0"/>
              </a:spcBef>
              <a:buNone/>
              <a:defRPr sz="4767" b="1">
                <a:solidFill>
                  <a:srgbClr val="0070C0"/>
                </a:solidFill>
                <a:effectLst>
                  <a:outerShdw blurRad="38100" dist="38100" dir="2700000" algn="tl">
                    <a:srgbClr val="000000">
                      <a:alpha val="43137"/>
                    </a:srgbClr>
                  </a:outerShdw>
                </a:effectLs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C" sz="3200" dirty="0">
                <a:solidFill>
                  <a:schemeClr val="tx1"/>
                </a:solidFill>
                <a:latin typeface="Arial Black" panose="020B0604020202020204" pitchFamily="34" charset="0"/>
                <a:cs typeface="Arial Black" panose="020B0604020202020204" pitchFamily="34" charset="0"/>
              </a:rPr>
              <a:t>AVENIDA 24</a:t>
            </a:r>
          </a:p>
        </p:txBody>
      </p:sp>
      <p:pic>
        <p:nvPicPr>
          <p:cNvPr id="15" name="Imagen 14">
            <a:extLst>
              <a:ext uri="{FF2B5EF4-FFF2-40B4-BE49-F238E27FC236}">
                <a16:creationId xmlns:a16="http://schemas.microsoft.com/office/drawing/2014/main" id="{E6C20D3C-C62B-D24B-8E03-D5859FC3C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090" y="2995942"/>
            <a:ext cx="5060641" cy="2403937"/>
          </a:xfrm>
          <a:prstGeom prst="rect">
            <a:avLst/>
          </a:prstGeom>
          <a:ln>
            <a:noFill/>
          </a:ln>
          <a:effectLst/>
        </p:spPr>
      </p:pic>
      <p:pic>
        <p:nvPicPr>
          <p:cNvPr id="16" name="Imagen 15">
            <a:extLst>
              <a:ext uri="{FF2B5EF4-FFF2-40B4-BE49-F238E27FC236}">
                <a16:creationId xmlns:a16="http://schemas.microsoft.com/office/drawing/2014/main" id="{D5F0149D-2626-C542-B7D7-9A6036350F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08" b="18824"/>
          <a:stretch/>
        </p:blipFill>
        <p:spPr>
          <a:xfrm>
            <a:off x="6400800" y="2995943"/>
            <a:ext cx="4715690" cy="2403937"/>
          </a:xfrm>
          <a:prstGeom prst="rect">
            <a:avLst/>
          </a:prstGeom>
          <a:ln>
            <a:noFill/>
          </a:ln>
          <a:effectLst/>
        </p:spPr>
      </p:pic>
    </p:spTree>
    <p:extLst>
      <p:ext uri="{BB962C8B-B14F-4D97-AF65-F5344CB8AC3E}">
        <p14:creationId xmlns:p14="http://schemas.microsoft.com/office/powerpoint/2010/main" val="788349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3">
            <a:extLst>
              <a:ext uri="{FF2B5EF4-FFF2-40B4-BE49-F238E27FC236}">
                <a16:creationId xmlns:a16="http://schemas.microsoft.com/office/drawing/2014/main" id="{1A74D90A-9A68-EE41-A7AB-6D48D63E750E}"/>
              </a:ext>
            </a:extLst>
          </p:cNvPr>
          <p:cNvSpPr/>
          <p:nvPr/>
        </p:nvSpPr>
        <p:spPr>
          <a:xfrm>
            <a:off x="1449977" y="1144032"/>
            <a:ext cx="9379131" cy="2593584"/>
          </a:xfrm>
          <a:prstGeom prst="rect">
            <a:avLst/>
          </a:prstGeom>
          <a:solidFill>
            <a:schemeClr val="bg2"/>
          </a:solidFill>
        </p:spPr>
        <p:txBody>
          <a:bodyPr wrap="square" lIns="67234" tIns="33618" rIns="67234" bIns="33618">
            <a:spAutoFit/>
          </a:bodyPr>
          <a:lstStyle/>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CONSTRUCCIÓN DE 1.364,67 METROS LINEALES DE VÍA </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DESDE EL REDONDEL DEL EDIFICIO “LA JOYA” HASTA LA AV. FLAVIO REYES  </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MONTO: $   6’644.113,90.</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CONTRATISTA : CIUDAD RODRIGO S.A.</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FISCALIZACIÓN: SÍSMICA CIA.LTDA.</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TIEMPO DE EJECUCIÓN: 270 DÍAS.</a:t>
            </a:r>
            <a:endParaRPr lang="es-EC" sz="1802" b="1" dirty="0">
              <a:ea typeface="Calibri" panose="020F0502020204030204" pitchFamily="34" charset="0"/>
              <a:cs typeface="Times New Roman" panose="02020603050405020304" pitchFamily="18" charset="0"/>
            </a:endParaRPr>
          </a:p>
          <a:p>
            <a:pPr algn="ctr">
              <a:lnSpc>
                <a:spcPct val="107000"/>
              </a:lnSpc>
              <a:spcAft>
                <a:spcPts val="590"/>
              </a:spcAft>
            </a:pPr>
            <a:endParaRPr lang="es-EC" sz="1802"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ítulo 1">
            <a:extLst>
              <a:ext uri="{FF2B5EF4-FFF2-40B4-BE49-F238E27FC236}">
                <a16:creationId xmlns:a16="http://schemas.microsoft.com/office/drawing/2014/main" id="{98EF7B28-10F1-9847-A3DA-0C71773648AA}"/>
              </a:ext>
            </a:extLst>
          </p:cNvPr>
          <p:cNvSpPr txBox="1">
            <a:spLocks/>
          </p:cNvSpPr>
          <p:nvPr/>
        </p:nvSpPr>
        <p:spPr>
          <a:xfrm>
            <a:off x="2484680" y="287383"/>
            <a:ext cx="6989383" cy="973072"/>
          </a:xfrm>
          <a:prstGeom prst="rect">
            <a:avLst/>
          </a:prstGeom>
        </p:spPr>
        <p:txBody>
          <a:bodyPr vert="horz" lIns="67234" tIns="33618" rIns="67234" bIns="33618" rtlCol="0" anchor="ctr">
            <a:noAutofit/>
          </a:bodyPr>
          <a:lstStyle>
            <a:defPPr>
              <a:defRPr lang="es-EC"/>
            </a:defPPr>
            <a:lvl1pPr algn="ctr" defTabSz="457200">
              <a:spcBef>
                <a:spcPct val="0"/>
              </a:spcBef>
              <a:buNone/>
              <a:defRPr sz="4767" b="1">
                <a:solidFill>
                  <a:srgbClr val="0070C0"/>
                </a:solidFill>
                <a:effectLst>
                  <a:outerShdw blurRad="38100" dist="38100" dir="2700000" algn="tl">
                    <a:srgbClr val="000000">
                      <a:alpha val="43137"/>
                    </a:srgbClr>
                  </a:outerShdw>
                </a:effectLs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C" sz="3600" b="0" dirty="0">
                <a:solidFill>
                  <a:schemeClr val="tx1"/>
                </a:solidFill>
                <a:latin typeface="Arial Black" panose="020B0604020202020204" pitchFamily="34" charset="0"/>
                <a:cs typeface="Arial Black" panose="020B0604020202020204" pitchFamily="34" charset="0"/>
              </a:rPr>
              <a:t>VÍA A </a:t>
            </a:r>
            <a:r>
              <a:rPr lang="es-EC" sz="3600" b="0" dirty="0">
                <a:solidFill>
                  <a:schemeClr val="tx1"/>
                </a:solidFill>
                <a:effectLst/>
                <a:latin typeface="Arial Black" panose="020B0604020202020204" pitchFamily="34" charset="0"/>
                <a:cs typeface="Arial Black" panose="020B0604020202020204" pitchFamily="34" charset="0"/>
              </a:rPr>
              <a:t>BARBASQUILLO</a:t>
            </a:r>
          </a:p>
        </p:txBody>
      </p:sp>
      <p:pic>
        <p:nvPicPr>
          <p:cNvPr id="10" name="Imagen 9">
            <a:extLst>
              <a:ext uri="{FF2B5EF4-FFF2-40B4-BE49-F238E27FC236}">
                <a16:creationId xmlns:a16="http://schemas.microsoft.com/office/drawing/2014/main" id="{30D3205E-3F32-3142-B644-C2F9405013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09"/>
          <a:stretch/>
        </p:blipFill>
        <p:spPr>
          <a:xfrm>
            <a:off x="1449977" y="3468809"/>
            <a:ext cx="4506686" cy="2250910"/>
          </a:xfrm>
          <a:prstGeom prst="rect">
            <a:avLst/>
          </a:prstGeom>
          <a:ln>
            <a:noFill/>
          </a:ln>
          <a:effectLst/>
        </p:spPr>
      </p:pic>
      <p:pic>
        <p:nvPicPr>
          <p:cNvPr id="19" name="Imagen 18">
            <a:extLst>
              <a:ext uri="{FF2B5EF4-FFF2-40B4-BE49-F238E27FC236}">
                <a16:creationId xmlns:a16="http://schemas.microsoft.com/office/drawing/2014/main" id="{0482B373-DEE2-0F4D-B569-2EC4199CA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0982" y="3468808"/>
            <a:ext cx="4598125" cy="2250911"/>
          </a:xfrm>
          <a:prstGeom prst="rect">
            <a:avLst/>
          </a:prstGeom>
          <a:ln>
            <a:noFill/>
          </a:ln>
          <a:effectLst/>
        </p:spPr>
      </p:pic>
    </p:spTree>
    <p:extLst>
      <p:ext uri="{BB962C8B-B14F-4D97-AF65-F5344CB8AC3E}">
        <p14:creationId xmlns:p14="http://schemas.microsoft.com/office/powerpoint/2010/main" val="3114639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2 Marcador de contenido">
            <a:extLst>
              <a:ext uri="{FF2B5EF4-FFF2-40B4-BE49-F238E27FC236}">
                <a16:creationId xmlns:a16="http://schemas.microsoft.com/office/drawing/2014/main" id="{D9722AC6-C289-2149-BFC6-D5EE862FEB4E}"/>
              </a:ext>
            </a:extLst>
          </p:cNvPr>
          <p:cNvSpPr txBox="1">
            <a:spLocks/>
          </p:cNvSpPr>
          <p:nvPr/>
        </p:nvSpPr>
        <p:spPr>
          <a:xfrm>
            <a:off x="1627593" y="4163220"/>
            <a:ext cx="8698596" cy="2263706"/>
          </a:xfrm>
          <a:prstGeom prst="rect">
            <a:avLst/>
          </a:prstGeom>
          <a:solidFill>
            <a:schemeClr val="bg2"/>
          </a:solidFill>
        </p:spPr>
        <p:txBody>
          <a:bodyPr vert="horz" lIns="80727" tIns="40363" rIns="80727" bIns="40363"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Clr>
                <a:srgbClr val="5B9BD5"/>
              </a:buClr>
            </a:pPr>
            <a:r>
              <a:rPr lang="es-EC" sz="1600" b="1" dirty="0">
                <a:solidFill>
                  <a:schemeClr val="tx1"/>
                </a:solidFill>
              </a:rPr>
              <a:t>Colector Universidad – Mediterráneo – Barbasquillo de tubería PVC 250-400 mm. (1.800 metros lineales)</a:t>
            </a:r>
          </a:p>
          <a:p>
            <a:pPr algn="just">
              <a:buClr>
                <a:srgbClr val="5B9BD5"/>
              </a:buClr>
            </a:pPr>
            <a:r>
              <a:rPr lang="es-EC" sz="1600" b="1" dirty="0">
                <a:solidFill>
                  <a:schemeClr val="tx1"/>
                </a:solidFill>
              </a:rPr>
              <a:t>Colector Universidad –  La Trinchera de tubería PVC de 250-400 mm. (900 metros lineales)</a:t>
            </a:r>
          </a:p>
          <a:p>
            <a:pPr algn="just">
              <a:buClr>
                <a:srgbClr val="5B9BD5"/>
              </a:buClr>
            </a:pPr>
            <a:r>
              <a:rPr lang="es-EC" sz="1600" b="1" dirty="0">
                <a:solidFill>
                  <a:schemeClr val="tx1"/>
                </a:solidFill>
              </a:rPr>
              <a:t>Colector Manta Beach – Los Álamos de tubería PVC de 300 mm. (1.731 metros lineales)</a:t>
            </a:r>
          </a:p>
          <a:p>
            <a:pPr algn="just">
              <a:buClr>
                <a:srgbClr val="5B9BD5"/>
              </a:buClr>
            </a:pPr>
            <a:r>
              <a:rPr lang="es-EC" sz="1600" b="1" dirty="0">
                <a:solidFill>
                  <a:schemeClr val="tx1"/>
                </a:solidFill>
              </a:rPr>
              <a:t>Línea de Impulsión de AA.SS de nueva estación Umiña de tubería de PVC de 315 mm. (459 metros lineales)</a:t>
            </a:r>
          </a:p>
          <a:p>
            <a:pPr algn="just">
              <a:buClr>
                <a:srgbClr val="5B9BD5"/>
              </a:buClr>
            </a:pPr>
            <a:r>
              <a:rPr lang="es-EC" sz="1600" b="1" dirty="0">
                <a:solidFill>
                  <a:schemeClr val="tx1"/>
                </a:solidFill>
              </a:rPr>
              <a:t>Sistemas de Alcantarillado Pluvial de tubería PVC de 1245 mm. (566 metros lineales)</a:t>
            </a:r>
          </a:p>
          <a:p>
            <a:pPr marL="0" indent="0" algn="just">
              <a:buClr>
                <a:srgbClr val="5B9BD5"/>
              </a:buClr>
              <a:buNone/>
            </a:pPr>
            <a:endParaRPr lang="es-ES" sz="1600" b="1" dirty="0">
              <a:solidFill>
                <a:schemeClr val="tx1"/>
              </a:solidFill>
            </a:endParaRPr>
          </a:p>
        </p:txBody>
      </p:sp>
      <p:sp>
        <p:nvSpPr>
          <p:cNvPr id="14" name="Título 1">
            <a:extLst>
              <a:ext uri="{FF2B5EF4-FFF2-40B4-BE49-F238E27FC236}">
                <a16:creationId xmlns:a16="http://schemas.microsoft.com/office/drawing/2014/main" id="{AA2FCECF-8022-2243-B620-C482A1159FDE}"/>
              </a:ext>
            </a:extLst>
          </p:cNvPr>
          <p:cNvSpPr txBox="1">
            <a:spLocks/>
          </p:cNvSpPr>
          <p:nvPr/>
        </p:nvSpPr>
        <p:spPr>
          <a:xfrm>
            <a:off x="1927302" y="168827"/>
            <a:ext cx="7908359" cy="632254"/>
          </a:xfrm>
          <a:prstGeom prst="rect">
            <a:avLst/>
          </a:prstGeom>
        </p:spPr>
        <p:txBody>
          <a:bodyPr vert="horz" lIns="67234" tIns="33618" rIns="67234" bIns="33618" rtlCol="0" anchor="b">
            <a:noAutofit/>
          </a:bodyPr>
          <a:lstStyle>
            <a:defPPr>
              <a:defRPr lang="es-EC"/>
            </a:defPPr>
            <a:lvl1pPr algn="ctr" defTabSz="457200">
              <a:spcBef>
                <a:spcPct val="0"/>
              </a:spcBef>
              <a:buNone/>
              <a:defRPr sz="4767" b="1">
                <a:solidFill>
                  <a:srgbClr val="0070C0"/>
                </a:solidFill>
                <a:effectLst>
                  <a:outerShdw blurRad="38100" dist="38100" dir="2700000" algn="tl">
                    <a:srgbClr val="000000">
                      <a:alpha val="43137"/>
                    </a:srgbClr>
                  </a:outerShdw>
                </a:effectLs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C" sz="3200" dirty="0">
                <a:solidFill>
                  <a:schemeClr val="tx1"/>
                </a:solidFill>
                <a:latin typeface="Arial Black" panose="020B0604020202020204" pitchFamily="34" charset="0"/>
                <a:cs typeface="Arial Black" panose="020B0604020202020204" pitchFamily="34" charset="0"/>
              </a:rPr>
              <a:t>OBRAS </a:t>
            </a:r>
            <a:r>
              <a:rPr lang="es-EC" sz="3200" dirty="0">
                <a:solidFill>
                  <a:schemeClr val="tx1"/>
                </a:solidFill>
                <a:effectLst/>
                <a:latin typeface="Arial Black" panose="020B0604020202020204" pitchFamily="34" charset="0"/>
                <a:cs typeface="Arial Black" panose="020B0604020202020204" pitchFamily="34" charset="0"/>
              </a:rPr>
              <a:t>COMPLEMENTARIAS</a:t>
            </a:r>
          </a:p>
        </p:txBody>
      </p:sp>
      <p:pic>
        <p:nvPicPr>
          <p:cNvPr id="15" name="Imagen 14">
            <a:extLst>
              <a:ext uri="{FF2B5EF4-FFF2-40B4-BE49-F238E27FC236}">
                <a16:creationId xmlns:a16="http://schemas.microsoft.com/office/drawing/2014/main" id="{D6EE4770-2BBB-064B-8FF8-BA83882A8401}"/>
              </a:ext>
            </a:extLst>
          </p:cNvPr>
          <p:cNvPicPr>
            <a:picLocks noChangeAspect="1"/>
          </p:cNvPicPr>
          <p:nvPr/>
        </p:nvPicPr>
        <p:blipFill rotWithShape="1">
          <a:blip r:embed="rId3"/>
          <a:srcRect l="10850" t="5883" r="8285" b="13052"/>
          <a:stretch/>
        </p:blipFill>
        <p:spPr>
          <a:xfrm>
            <a:off x="1627594" y="1003346"/>
            <a:ext cx="8698595" cy="3159874"/>
          </a:xfrm>
          <a:prstGeom prst="rect">
            <a:avLst/>
          </a:prstGeom>
          <a:ln>
            <a:noFill/>
          </a:ln>
          <a:effectLst/>
        </p:spPr>
      </p:pic>
      <p:sp>
        <p:nvSpPr>
          <p:cNvPr id="16" name="Rectángulo 15">
            <a:extLst>
              <a:ext uri="{FF2B5EF4-FFF2-40B4-BE49-F238E27FC236}">
                <a16:creationId xmlns:a16="http://schemas.microsoft.com/office/drawing/2014/main" id="{A083E442-5448-2642-852A-3833156C84BB}"/>
              </a:ext>
            </a:extLst>
          </p:cNvPr>
          <p:cNvSpPr/>
          <p:nvPr/>
        </p:nvSpPr>
        <p:spPr>
          <a:xfrm>
            <a:off x="2834458" y="621163"/>
            <a:ext cx="6094045" cy="461665"/>
          </a:xfrm>
          <a:prstGeom prst="rect">
            <a:avLst/>
          </a:prstGeom>
        </p:spPr>
        <p:txBody>
          <a:bodyPr wrap="square">
            <a:spAutoFit/>
          </a:bodyPr>
          <a:lstStyle/>
          <a:p>
            <a:pPr algn="ctr"/>
            <a:r>
              <a:rPr lang="es-ES" sz="2400" dirty="0"/>
              <a:t>5 mil familias beneficiadas aproximadamente</a:t>
            </a:r>
            <a:endParaRPr lang="es-EC" sz="2400" dirty="0"/>
          </a:p>
        </p:txBody>
      </p:sp>
    </p:spTree>
    <p:extLst>
      <p:ext uri="{BB962C8B-B14F-4D97-AF65-F5344CB8AC3E}">
        <p14:creationId xmlns:p14="http://schemas.microsoft.com/office/powerpoint/2010/main" val="463681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EB8115D5-33E7-154A-AB1E-B8176D404074}"/>
              </a:ext>
            </a:extLst>
          </p:cNvPr>
          <p:cNvSpPr txBox="1">
            <a:spLocks/>
          </p:cNvSpPr>
          <p:nvPr/>
        </p:nvSpPr>
        <p:spPr>
          <a:xfrm>
            <a:off x="1514250" y="339635"/>
            <a:ext cx="8918700" cy="607029"/>
          </a:xfrm>
          <a:prstGeom prst="rect">
            <a:avLst/>
          </a:prstGeom>
        </p:spPr>
        <p:txBody>
          <a:bodyPr vert="horz" lIns="67234" tIns="33618" rIns="67234" bIns="33618" rtlCol="0" anchor="b">
            <a:noAutofit/>
          </a:bodyPr>
          <a:lstStyle>
            <a:defPPr>
              <a:defRPr lang="es-EC"/>
            </a:defPPr>
            <a:lvl1pPr algn="ctr" defTabSz="457200">
              <a:spcBef>
                <a:spcPct val="0"/>
              </a:spcBef>
              <a:buNone/>
              <a:defRPr sz="4767" b="1">
                <a:solidFill>
                  <a:srgbClr val="0070C0"/>
                </a:solidFill>
                <a:effectLst>
                  <a:outerShdw blurRad="38100" dist="38100" dir="2700000" algn="tl">
                    <a:srgbClr val="000000">
                      <a:alpha val="43137"/>
                    </a:srgbClr>
                  </a:outerShdw>
                </a:effectLs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C" sz="2400" spc="-150" dirty="0">
                <a:solidFill>
                  <a:schemeClr val="tx1"/>
                </a:solidFill>
                <a:latin typeface="Arial Black" panose="020B0604020202020204" pitchFamily="34" charset="0"/>
                <a:cs typeface="Arial Black" panose="020B0604020202020204" pitchFamily="34" charset="0"/>
              </a:rPr>
              <a:t>REGENERACIÓN URBANA DE LA AVENIDA FLAVIO REYES</a:t>
            </a:r>
          </a:p>
        </p:txBody>
      </p:sp>
      <p:sp>
        <p:nvSpPr>
          <p:cNvPr id="8" name="Rectángulo 7">
            <a:extLst>
              <a:ext uri="{FF2B5EF4-FFF2-40B4-BE49-F238E27FC236}">
                <a16:creationId xmlns:a16="http://schemas.microsoft.com/office/drawing/2014/main" id="{E6514935-25A8-BF44-97B9-757934DB18C5}"/>
              </a:ext>
            </a:extLst>
          </p:cNvPr>
          <p:cNvSpPr/>
          <p:nvPr/>
        </p:nvSpPr>
        <p:spPr>
          <a:xfrm>
            <a:off x="1636351" y="1194806"/>
            <a:ext cx="9008304" cy="2122312"/>
          </a:xfrm>
          <a:prstGeom prst="rect">
            <a:avLst/>
          </a:prstGeom>
          <a:solidFill>
            <a:schemeClr val="bg2"/>
          </a:solidFill>
        </p:spPr>
        <p:txBody>
          <a:bodyPr wrap="square">
            <a:spAutoFit/>
          </a:bodyPr>
          <a:lstStyle/>
          <a:p>
            <a:pPr algn="ctr">
              <a:lnSpc>
                <a:spcPct val="107000"/>
              </a:lnSpc>
              <a:spcAft>
                <a:spcPts val="830"/>
              </a:spcAft>
            </a:pPr>
            <a:r>
              <a:rPr lang="es-EC" sz="1802" b="1" dirty="0">
                <a:latin typeface="Calibri" panose="020F0502020204030204" pitchFamily="34" charset="0"/>
                <a:ea typeface="Calibri" panose="020F0502020204030204" pitchFamily="34" charset="0"/>
                <a:cs typeface="Times New Roman" panose="02020603050405020304" pitchFamily="18" charset="0"/>
              </a:rPr>
              <a:t>CONSTRUCCIÓN DE </a:t>
            </a:r>
            <a:r>
              <a:rPr lang="es-EC" sz="1802" b="1" dirty="0"/>
              <a:t>1.759 METROS LINEALES DE VÍA</a:t>
            </a:r>
            <a:endParaRPr lang="es-EC" sz="1802"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30"/>
              </a:spcAft>
            </a:pPr>
            <a:r>
              <a:rPr lang="es-EC" sz="1802" b="1" dirty="0">
                <a:ea typeface="Calibri" panose="020F0502020204030204" pitchFamily="34" charset="0"/>
                <a:cs typeface="Times New Roman" panose="02020603050405020304" pitchFamily="18" charset="0"/>
              </a:rPr>
              <a:t>MONTO: $ 5.465.678,28</a:t>
            </a:r>
          </a:p>
          <a:p>
            <a:pPr algn="ctr">
              <a:lnSpc>
                <a:spcPct val="107000"/>
              </a:lnSpc>
              <a:spcAft>
                <a:spcPts val="830"/>
              </a:spcAft>
            </a:pPr>
            <a:r>
              <a:rPr lang="es-EC" sz="1802" b="1" dirty="0">
                <a:ea typeface="Calibri" panose="020F0502020204030204" pitchFamily="34" charset="0"/>
                <a:cs typeface="Times New Roman" panose="02020603050405020304" pitchFamily="18" charset="0"/>
              </a:rPr>
              <a:t>CONTRATISTA : CIUDAD RODRIGO S.A.</a:t>
            </a:r>
          </a:p>
          <a:p>
            <a:pPr algn="ctr"/>
            <a:r>
              <a:rPr lang="es-EC" sz="1802" b="1" dirty="0">
                <a:ea typeface="Calibri" panose="020F0502020204030204" pitchFamily="34" charset="0"/>
                <a:cs typeface="Times New Roman" panose="02020603050405020304" pitchFamily="18" charset="0"/>
              </a:rPr>
              <a:t>FISCALIZACIÓN: ASESORÍA Y ESTUDIOS TÉCNICOS – AET</a:t>
            </a:r>
          </a:p>
          <a:p>
            <a:pPr algn="ctr"/>
            <a:r>
              <a:rPr lang="es-EC" sz="1802" b="1" dirty="0">
                <a:latin typeface="Calibri" panose="020F0502020204030204" pitchFamily="34" charset="0"/>
                <a:ea typeface="Calibri" panose="020F0502020204030204" pitchFamily="34" charset="0"/>
                <a:cs typeface="Times New Roman" panose="02020603050405020304" pitchFamily="18" charset="0"/>
              </a:rPr>
              <a:t>TIEMPO DE EJECUCIÓN: 300 DÍAS</a:t>
            </a:r>
            <a:endParaRPr lang="es-EC" sz="1802" b="1" dirty="0">
              <a:ea typeface="Calibri" panose="020F0502020204030204" pitchFamily="34" charset="0"/>
              <a:cs typeface="Times New Roman" panose="02020603050405020304" pitchFamily="18" charset="0"/>
            </a:endParaRPr>
          </a:p>
          <a:p>
            <a:pPr algn="ctr"/>
            <a:endParaRPr lang="es-EC" sz="1802" b="1" dirty="0">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id="{48EA9F63-75FE-3944-8066-C7EB23454B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2273" y="3317118"/>
            <a:ext cx="4252382" cy="2339099"/>
          </a:xfrm>
          <a:prstGeom prst="rect">
            <a:avLst/>
          </a:prstGeom>
        </p:spPr>
      </p:pic>
      <p:pic>
        <p:nvPicPr>
          <p:cNvPr id="11" name="Imagen 10">
            <a:extLst>
              <a:ext uri="{FF2B5EF4-FFF2-40B4-BE49-F238E27FC236}">
                <a16:creationId xmlns:a16="http://schemas.microsoft.com/office/drawing/2014/main" id="{6E01A475-6B0F-1944-8B11-A7D1156759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351" y="3317118"/>
            <a:ext cx="4544217" cy="2339099"/>
          </a:xfrm>
          <a:prstGeom prst="rect">
            <a:avLst/>
          </a:prstGeom>
        </p:spPr>
      </p:pic>
    </p:spTree>
    <p:extLst>
      <p:ext uri="{BB962C8B-B14F-4D97-AF65-F5344CB8AC3E}">
        <p14:creationId xmlns:p14="http://schemas.microsoft.com/office/powerpoint/2010/main" val="2034349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9E85BE-4BF2-9F43-8746-AAFC6BF80A96}"/>
              </a:ext>
            </a:extLst>
          </p:cNvPr>
          <p:cNvSpPr txBox="1">
            <a:spLocks/>
          </p:cNvSpPr>
          <p:nvPr/>
        </p:nvSpPr>
        <p:spPr>
          <a:xfrm>
            <a:off x="1721236" y="1143756"/>
            <a:ext cx="8597601" cy="398738"/>
          </a:xfrm>
          <a:prstGeom prst="rect">
            <a:avLst/>
          </a:prstGeom>
        </p:spPr>
        <p:txBody>
          <a:bodyPr vert="horz" lIns="67234" tIns="33618" rIns="67234" bIns="33618"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188" b="1" dirty="0">
                <a:solidFill>
                  <a:schemeClr val="tx1"/>
                </a:solidFill>
                <a:latin typeface="Aharoni" panose="02010803020104030203" pitchFamily="2" charset="-79"/>
                <a:ea typeface="Adobe Myungjo Std M" panose="02020600000000000000" pitchFamily="18" charset="-128"/>
                <a:cs typeface="Aharoni" panose="02010803020104030203" pitchFamily="2" charset="-79"/>
              </a:rPr>
              <a:t>Avenidas 4 de Noviembre, 113 y Calle Venezuela</a:t>
            </a:r>
          </a:p>
        </p:txBody>
      </p:sp>
      <p:sp>
        <p:nvSpPr>
          <p:cNvPr id="3" name="Título 1">
            <a:extLst>
              <a:ext uri="{FF2B5EF4-FFF2-40B4-BE49-F238E27FC236}">
                <a16:creationId xmlns:a16="http://schemas.microsoft.com/office/drawing/2014/main" id="{8D4D3F32-0600-AD4A-8A5E-DE48F34DDBB6}"/>
              </a:ext>
            </a:extLst>
          </p:cNvPr>
          <p:cNvSpPr txBox="1">
            <a:spLocks/>
          </p:cNvSpPr>
          <p:nvPr/>
        </p:nvSpPr>
        <p:spPr>
          <a:xfrm>
            <a:off x="2149495" y="619158"/>
            <a:ext cx="7741081" cy="521328"/>
          </a:xfrm>
          <a:prstGeom prst="rect">
            <a:avLst/>
          </a:prstGeom>
          <a:effectLst/>
        </p:spPr>
        <p:txBody>
          <a:bodyPr vert="horz" lIns="67234" tIns="33618" rIns="67234" bIns="33618" rtlCol="0" anchor="b">
            <a:noAutofit/>
          </a:bodyPr>
          <a:lstStyle>
            <a:defPPr>
              <a:defRPr lang="es-EC"/>
            </a:defPPr>
            <a:lvl1pPr algn="ctr" defTabSz="457200">
              <a:spcBef>
                <a:spcPct val="0"/>
              </a:spcBef>
              <a:buNone/>
              <a:defRPr sz="4767" b="1">
                <a:solidFill>
                  <a:srgbClr val="0070C0"/>
                </a:solidFill>
                <a:effectLst>
                  <a:outerShdw blurRad="38100" dist="38100" dir="2700000" algn="tl">
                    <a:srgbClr val="000000">
                      <a:alpha val="43137"/>
                    </a:srgbClr>
                  </a:outerShdw>
                </a:effectLs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C" sz="3862" dirty="0">
                <a:solidFill>
                  <a:schemeClr val="tx1"/>
                </a:solidFill>
                <a:latin typeface="Arial Black" panose="020B0604020202020204" pitchFamily="34" charset="0"/>
                <a:cs typeface="Arial Black" panose="020B0604020202020204" pitchFamily="34" charset="0"/>
              </a:rPr>
              <a:t>PAR VIAL</a:t>
            </a:r>
          </a:p>
        </p:txBody>
      </p:sp>
      <p:sp>
        <p:nvSpPr>
          <p:cNvPr id="4" name="Rectángulo 3">
            <a:extLst>
              <a:ext uri="{FF2B5EF4-FFF2-40B4-BE49-F238E27FC236}">
                <a16:creationId xmlns:a16="http://schemas.microsoft.com/office/drawing/2014/main" id="{99B9C23A-0BD9-0442-9244-7E33A8853B27}"/>
              </a:ext>
            </a:extLst>
          </p:cNvPr>
          <p:cNvSpPr/>
          <p:nvPr/>
        </p:nvSpPr>
        <p:spPr>
          <a:xfrm>
            <a:off x="1721236" y="1669480"/>
            <a:ext cx="8597602" cy="1846200"/>
          </a:xfrm>
          <a:prstGeom prst="rect">
            <a:avLst/>
          </a:prstGeom>
          <a:solidFill>
            <a:schemeClr val="bg2"/>
          </a:solidFill>
        </p:spPr>
        <p:txBody>
          <a:bodyPr wrap="square" lIns="67234" tIns="33618" rIns="67234" bIns="33618">
            <a:spAutoFit/>
          </a:bodyPr>
          <a:lstStyle/>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CONSTRUCCIÓN DE 6.314,88 METROS LINEALES DE VÍA </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MONTO: $   33’727.284,66.</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CONTRATISTA : HIDALDO e HIDALGO S.A.</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FISCALIZACIÓN: SÍSMICA CIA.LTDA.</a:t>
            </a:r>
          </a:p>
          <a:p>
            <a:pPr algn="ctr">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EN EJECUCIÓN HASTA MAYO 2019</a:t>
            </a:r>
            <a:endParaRPr lang="es-EC" sz="1802" b="1" dirty="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AC9D0118-775F-0842-BF28-0C0443140520}"/>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721236" y="3515681"/>
            <a:ext cx="4269660" cy="2932345"/>
          </a:xfrm>
          <a:prstGeom prst="rect">
            <a:avLst/>
          </a:prstGeom>
        </p:spPr>
      </p:pic>
      <p:pic>
        <p:nvPicPr>
          <p:cNvPr id="6" name="Imagen 5">
            <a:extLst>
              <a:ext uri="{FF2B5EF4-FFF2-40B4-BE49-F238E27FC236}">
                <a16:creationId xmlns:a16="http://schemas.microsoft.com/office/drawing/2014/main" id="{755FAD90-AF2B-3541-9946-85865962D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416" y="3515682"/>
            <a:ext cx="4205421" cy="2932344"/>
          </a:xfrm>
          <a:prstGeom prst="rect">
            <a:avLst/>
          </a:prstGeom>
        </p:spPr>
      </p:pic>
    </p:spTree>
    <p:extLst>
      <p:ext uri="{BB962C8B-B14F-4D97-AF65-F5344CB8AC3E}">
        <p14:creationId xmlns:p14="http://schemas.microsoft.com/office/powerpoint/2010/main" val="3374539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43526A-1C9D-144F-A8A2-7C245969217B}"/>
              </a:ext>
            </a:extLst>
          </p:cNvPr>
          <p:cNvSpPr txBox="1">
            <a:spLocks/>
          </p:cNvSpPr>
          <p:nvPr/>
        </p:nvSpPr>
        <p:spPr>
          <a:xfrm>
            <a:off x="1818796" y="418011"/>
            <a:ext cx="9493637" cy="470263"/>
          </a:xfrm>
          <a:prstGeom prst="rect">
            <a:avLst/>
          </a:prstGeom>
        </p:spPr>
        <p:txBody>
          <a:bodyPr vert="horz" lIns="67234" tIns="33618" rIns="67234" bIns="33618" rtlCol="0" anchor="b">
            <a:noAutofit/>
          </a:bodyPr>
          <a:lstStyle>
            <a:defPPr>
              <a:defRPr lang="es-EC"/>
            </a:defPPr>
            <a:lvl1pPr algn="ctr" defTabSz="457200">
              <a:spcBef>
                <a:spcPct val="0"/>
              </a:spcBef>
              <a:buNone/>
              <a:defRPr sz="4767" b="1">
                <a:solidFill>
                  <a:srgbClr val="0070C0"/>
                </a:solidFill>
                <a:effectLst>
                  <a:outerShdw blurRad="38100" dist="38100" dir="2700000" algn="tl">
                    <a:srgbClr val="000000">
                      <a:alpha val="43137"/>
                    </a:srgbClr>
                  </a:outerShdw>
                </a:effectLs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C" sz="2800" dirty="0">
                <a:solidFill>
                  <a:schemeClr val="tx1"/>
                </a:solidFill>
                <a:latin typeface="Arial" panose="020B0604020202020204" pitchFamily="34" charset="0"/>
                <a:cs typeface="Arial" panose="020B0604020202020204" pitchFamily="34" charset="0"/>
              </a:rPr>
              <a:t>PLAN HIDROSANITARIO  DE LA PARROQUIA MANTA</a:t>
            </a:r>
          </a:p>
        </p:txBody>
      </p:sp>
      <p:sp>
        <p:nvSpPr>
          <p:cNvPr id="3" name="Rectángulo 3">
            <a:extLst>
              <a:ext uri="{FF2B5EF4-FFF2-40B4-BE49-F238E27FC236}">
                <a16:creationId xmlns:a16="http://schemas.microsoft.com/office/drawing/2014/main" id="{A2ED2982-FD0E-CE49-A6D9-045E96E04ECC}"/>
              </a:ext>
            </a:extLst>
          </p:cNvPr>
          <p:cNvSpPr/>
          <p:nvPr/>
        </p:nvSpPr>
        <p:spPr>
          <a:xfrm>
            <a:off x="1267098" y="1022323"/>
            <a:ext cx="10045336" cy="3229464"/>
          </a:xfrm>
          <a:prstGeom prst="rect">
            <a:avLst/>
          </a:prstGeom>
          <a:solidFill>
            <a:schemeClr val="bg2"/>
          </a:solidFill>
        </p:spPr>
        <p:txBody>
          <a:bodyPr wrap="square" lIns="67234" tIns="33618" rIns="67234" bIns="33618">
            <a:spAutoFit/>
          </a:bodyPr>
          <a:lstStyle/>
          <a:p>
            <a:pPr algn="ctr">
              <a:lnSpc>
                <a:spcPct val="107000"/>
              </a:lnSpc>
              <a:spcAft>
                <a:spcPts val="590"/>
              </a:spcAft>
            </a:pPr>
            <a:r>
              <a:rPr lang="es-EC" sz="1600" b="1" dirty="0">
                <a:latin typeface="Arial" panose="020B0604020202020204" pitchFamily="34" charset="0"/>
                <a:ea typeface="Calibri" panose="020F0502020204030204" pitchFamily="34" charset="0"/>
                <a:cs typeface="Arial" panose="020B0604020202020204" pitchFamily="34" charset="0"/>
              </a:rPr>
              <a:t>CONSTRUCCIÓN DE SISTEMAS DE AGUA </a:t>
            </a:r>
            <a:r>
              <a:rPr lang="es-EC" sz="1400" b="1" dirty="0">
                <a:latin typeface="Arial" panose="020B0604020202020204" pitchFamily="34" charset="0"/>
                <a:ea typeface="Calibri" panose="020F0502020204030204" pitchFamily="34" charset="0"/>
                <a:cs typeface="Arial" panose="020B0604020202020204" pitchFamily="34" charset="0"/>
              </a:rPr>
              <a:t>POTABLE</a:t>
            </a:r>
            <a:r>
              <a:rPr lang="es-EC" sz="1600" b="1" dirty="0">
                <a:latin typeface="Arial" panose="020B0604020202020204" pitchFamily="34" charset="0"/>
                <a:ea typeface="Calibri" panose="020F0502020204030204" pitchFamily="34" charset="0"/>
                <a:cs typeface="Arial" panose="020B0604020202020204" pitchFamily="34" charset="0"/>
              </a:rPr>
              <a:t> Y ALCANTARILLADO SANITARIO; Y SUMINISTRO E INSTALACIÓN DE PARTES PARA LA ESTACIÓN DE BOMBEO ESCUELA DE PESCA Y MICROBOMBEOS.</a:t>
            </a:r>
          </a:p>
          <a:p>
            <a:pPr algn="ctr">
              <a:lnSpc>
                <a:spcPct val="107000"/>
              </a:lnSpc>
              <a:spcAft>
                <a:spcPts val="590"/>
              </a:spcAft>
            </a:pPr>
            <a:r>
              <a:rPr lang="es-EC" sz="1600" b="1" dirty="0">
                <a:latin typeface="Arial" panose="020B0604020202020204" pitchFamily="34" charset="0"/>
                <a:ea typeface="Calibri" panose="020F0502020204030204" pitchFamily="34" charset="0"/>
                <a:cs typeface="Arial" panose="020B0604020202020204" pitchFamily="34" charset="0"/>
              </a:rPr>
              <a:t>MONTO: $   20’947.742,60.</a:t>
            </a:r>
          </a:p>
          <a:p>
            <a:pPr algn="ctr">
              <a:lnSpc>
                <a:spcPct val="107000"/>
              </a:lnSpc>
              <a:spcAft>
                <a:spcPts val="590"/>
              </a:spcAft>
            </a:pPr>
            <a:r>
              <a:rPr lang="es-EC" sz="1600" b="1" dirty="0">
                <a:latin typeface="Arial" panose="020B0604020202020204" pitchFamily="34" charset="0"/>
                <a:ea typeface="Calibri" panose="020F0502020204030204" pitchFamily="34" charset="0"/>
                <a:cs typeface="Arial" panose="020B0604020202020204" pitchFamily="34" charset="0"/>
              </a:rPr>
              <a:t>REDUCCIÓN DE AREA:  </a:t>
            </a:r>
            <a:r>
              <a:rPr lang="es-ES" sz="1600" b="1" dirty="0">
                <a:latin typeface="Arial" panose="020B0604020202020204" pitchFamily="34" charset="0"/>
                <a:cs typeface="Arial" panose="020B0604020202020204" pitchFamily="34" charset="0"/>
              </a:rPr>
              <a:t>$3´415,645,27 </a:t>
            </a:r>
          </a:p>
          <a:p>
            <a:pPr algn="ctr">
              <a:lnSpc>
                <a:spcPct val="107000"/>
              </a:lnSpc>
              <a:spcAft>
                <a:spcPts val="590"/>
              </a:spcAft>
            </a:pPr>
            <a:r>
              <a:rPr lang="es-ES" sz="1600" b="1" dirty="0">
                <a:latin typeface="Arial" panose="020B0604020202020204" pitchFamily="34" charset="0"/>
                <a:cs typeface="Arial" panose="020B0604020202020204" pitchFamily="34" charset="0"/>
              </a:rPr>
              <a:t>ESTACIÓN UMIÑA $2´194,557,75+ IVA</a:t>
            </a:r>
          </a:p>
          <a:p>
            <a:pPr algn="ctr">
              <a:lnSpc>
                <a:spcPct val="107000"/>
              </a:lnSpc>
              <a:spcAft>
                <a:spcPts val="590"/>
              </a:spcAft>
            </a:pPr>
            <a:r>
              <a:rPr lang="es-EC" sz="1600" b="1" dirty="0">
                <a:latin typeface="Arial" panose="020B0604020202020204" pitchFamily="34" charset="0"/>
                <a:ea typeface="Calibri" panose="020F0502020204030204" pitchFamily="34" charset="0"/>
                <a:cs typeface="Arial" panose="020B0604020202020204" pitchFamily="34" charset="0"/>
              </a:rPr>
              <a:t>CONTRATISTA : CONSORCIO ESECON</a:t>
            </a:r>
          </a:p>
          <a:p>
            <a:pPr algn="ctr">
              <a:lnSpc>
                <a:spcPct val="107000"/>
              </a:lnSpc>
              <a:spcAft>
                <a:spcPts val="590"/>
              </a:spcAft>
            </a:pPr>
            <a:r>
              <a:rPr lang="es-EC" sz="1600" b="1" dirty="0">
                <a:latin typeface="Arial" panose="020B0604020202020204" pitchFamily="34" charset="0"/>
                <a:ea typeface="Calibri" panose="020F0502020204030204" pitchFamily="34" charset="0"/>
                <a:cs typeface="Arial" panose="020B0604020202020204" pitchFamily="34" charset="0"/>
              </a:rPr>
              <a:t>FISCALIZACIÓN: ASOCIACIÓN ACOTECNIC - CONTEC</a:t>
            </a:r>
          </a:p>
          <a:p>
            <a:pPr algn="ctr">
              <a:lnSpc>
                <a:spcPct val="107000"/>
              </a:lnSpc>
              <a:spcAft>
                <a:spcPts val="590"/>
              </a:spcAft>
            </a:pPr>
            <a:r>
              <a:rPr lang="es-EC" sz="1600" b="1" dirty="0">
                <a:latin typeface="Arial" panose="020B0604020202020204" pitchFamily="34" charset="0"/>
                <a:ea typeface="Calibri" panose="020F0502020204030204" pitchFamily="34" charset="0"/>
                <a:cs typeface="Arial" panose="020B0604020202020204" pitchFamily="34" charset="0"/>
              </a:rPr>
              <a:t>EN EJECUCIÓN HASTA MAYO 2019</a:t>
            </a:r>
          </a:p>
          <a:p>
            <a:pPr algn="ctr">
              <a:lnSpc>
                <a:spcPct val="107000"/>
              </a:lnSpc>
              <a:spcAft>
                <a:spcPts val="590"/>
              </a:spcAft>
            </a:pPr>
            <a:endParaRPr lang="es-EC" sz="16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8A1EED68-FDCE-024A-B4D4-F37741EE5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7097" y="3955420"/>
            <a:ext cx="4910262" cy="2407119"/>
          </a:xfrm>
          <a:prstGeom prst="rect">
            <a:avLst/>
          </a:prstGeom>
        </p:spPr>
      </p:pic>
      <p:pic>
        <p:nvPicPr>
          <p:cNvPr id="5" name="Picture 4" descr="La imagen puede contener: una o varias personas y exterior">
            <a:extLst>
              <a:ext uri="{FF2B5EF4-FFF2-40B4-BE49-F238E27FC236}">
                <a16:creationId xmlns:a16="http://schemas.microsoft.com/office/drawing/2014/main" id="{7443D297-5FA8-F14D-AC47-7B0D642C6C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3051" y="3955420"/>
            <a:ext cx="4859382" cy="232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555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ACA179C-D5C0-F642-9C98-8921D0757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78" y="117565"/>
            <a:ext cx="8965296" cy="5786098"/>
          </a:xfrm>
          <a:prstGeom prst="rect">
            <a:avLst/>
          </a:prstGeom>
        </p:spPr>
      </p:pic>
      <p:sp>
        <p:nvSpPr>
          <p:cNvPr id="7" name="CuadroTexto 6">
            <a:extLst>
              <a:ext uri="{FF2B5EF4-FFF2-40B4-BE49-F238E27FC236}">
                <a16:creationId xmlns:a16="http://schemas.microsoft.com/office/drawing/2014/main" id="{75F18147-A806-AF42-955F-B9220E2CFF89}"/>
              </a:ext>
            </a:extLst>
          </p:cNvPr>
          <p:cNvSpPr txBox="1"/>
          <p:nvPr/>
        </p:nvSpPr>
        <p:spPr>
          <a:xfrm>
            <a:off x="9098278" y="862338"/>
            <a:ext cx="2769325" cy="1200329"/>
          </a:xfrm>
          <a:prstGeom prst="rect">
            <a:avLst/>
          </a:prstGeom>
          <a:solidFill>
            <a:schemeClr val="accent5">
              <a:lumMod val="60000"/>
              <a:lumOff val="40000"/>
            </a:schemeClr>
          </a:solidFill>
        </p:spPr>
        <p:txBody>
          <a:bodyPr wrap="square" rtlCol="0">
            <a:spAutoFit/>
          </a:bodyPr>
          <a:lstStyle/>
          <a:p>
            <a:r>
              <a:rPr lang="es-MX" sz="2400" dirty="0"/>
              <a:t>TOTAL ASIGNACIÓN INICIAL   120.150.119.43</a:t>
            </a:r>
            <a:endParaRPr lang="es-MX" sz="2000" dirty="0"/>
          </a:p>
        </p:txBody>
      </p:sp>
      <p:sp>
        <p:nvSpPr>
          <p:cNvPr id="8" name="CuadroTexto 7">
            <a:extLst>
              <a:ext uri="{FF2B5EF4-FFF2-40B4-BE49-F238E27FC236}">
                <a16:creationId xmlns:a16="http://schemas.microsoft.com/office/drawing/2014/main" id="{489EA230-E3DC-014D-AA74-B8B02A7E01BE}"/>
              </a:ext>
            </a:extLst>
          </p:cNvPr>
          <p:cNvSpPr txBox="1"/>
          <p:nvPr/>
        </p:nvSpPr>
        <p:spPr>
          <a:xfrm>
            <a:off x="9098278" y="2402766"/>
            <a:ext cx="2730135" cy="1200329"/>
          </a:xfrm>
          <a:prstGeom prst="rect">
            <a:avLst/>
          </a:prstGeom>
          <a:solidFill>
            <a:schemeClr val="bg2">
              <a:lumMod val="75000"/>
            </a:schemeClr>
          </a:solidFill>
        </p:spPr>
        <p:txBody>
          <a:bodyPr wrap="square" rtlCol="0">
            <a:spAutoFit/>
          </a:bodyPr>
          <a:lstStyle/>
          <a:p>
            <a:r>
              <a:rPr lang="es-MX" sz="2400" dirty="0"/>
              <a:t>TOTAL CON REFORMAS</a:t>
            </a:r>
          </a:p>
          <a:p>
            <a:r>
              <a:rPr lang="es-MX" sz="2400" dirty="0"/>
              <a:t>12. 364.175.68</a:t>
            </a:r>
          </a:p>
        </p:txBody>
      </p:sp>
      <p:sp>
        <p:nvSpPr>
          <p:cNvPr id="9" name="CuadroTexto 8">
            <a:extLst>
              <a:ext uri="{FF2B5EF4-FFF2-40B4-BE49-F238E27FC236}">
                <a16:creationId xmlns:a16="http://schemas.microsoft.com/office/drawing/2014/main" id="{B6702230-9EFF-3145-9E5B-29CD21D04E34}"/>
              </a:ext>
            </a:extLst>
          </p:cNvPr>
          <p:cNvSpPr txBox="1"/>
          <p:nvPr/>
        </p:nvSpPr>
        <p:spPr>
          <a:xfrm>
            <a:off x="9108076" y="4060881"/>
            <a:ext cx="2769325" cy="830997"/>
          </a:xfrm>
          <a:prstGeom prst="rect">
            <a:avLst/>
          </a:prstGeom>
          <a:solidFill>
            <a:schemeClr val="tx2">
              <a:lumMod val="20000"/>
              <a:lumOff val="80000"/>
            </a:schemeClr>
          </a:solidFill>
        </p:spPr>
        <p:txBody>
          <a:bodyPr wrap="square" rtlCol="0">
            <a:spAutoFit/>
          </a:bodyPr>
          <a:lstStyle/>
          <a:p>
            <a:r>
              <a:rPr lang="es-MX" sz="2400" dirty="0"/>
              <a:t>TOTAL RECAUDADO  91.405.471.51</a:t>
            </a:r>
          </a:p>
        </p:txBody>
      </p:sp>
    </p:spTree>
    <p:extLst>
      <p:ext uri="{BB962C8B-B14F-4D97-AF65-F5344CB8AC3E}">
        <p14:creationId xmlns:p14="http://schemas.microsoft.com/office/powerpoint/2010/main" val="3203857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74B5D-DFFB-C644-8F90-E4C702C58F9F}"/>
              </a:ext>
            </a:extLst>
          </p:cNvPr>
          <p:cNvSpPr txBox="1">
            <a:spLocks/>
          </p:cNvSpPr>
          <p:nvPr/>
        </p:nvSpPr>
        <p:spPr>
          <a:xfrm>
            <a:off x="1832855" y="336987"/>
            <a:ext cx="9218322" cy="943173"/>
          </a:xfrm>
          <a:prstGeom prst="rect">
            <a:avLst/>
          </a:prstGeom>
        </p:spPr>
        <p:txBody>
          <a:bodyPr vert="horz" lIns="67234" tIns="33618" rIns="67234" bIns="33618"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800" b="1" dirty="0">
                <a:solidFill>
                  <a:schemeClr val="tx1"/>
                </a:solidFill>
                <a:latin typeface="Arial Black" panose="020B0604020202020204" pitchFamily="34" charset="0"/>
                <a:cs typeface="Arial Black" panose="020B0604020202020204" pitchFamily="34" charset="0"/>
              </a:rPr>
              <a:t>TANQUES</a:t>
            </a:r>
            <a:r>
              <a:rPr lang="es-EC" sz="4800" b="1" dirty="0">
                <a:solidFill>
                  <a:schemeClr val="tx1"/>
                </a:solidFill>
                <a:latin typeface="Arial Black" panose="020B0604020202020204" pitchFamily="34" charset="0"/>
                <a:cs typeface="Arial Black" panose="020B0604020202020204" pitchFamily="34" charset="0"/>
              </a:rPr>
              <a:t> </a:t>
            </a:r>
            <a:r>
              <a:rPr lang="es-EC" sz="2800" b="1" dirty="0">
                <a:solidFill>
                  <a:schemeClr val="tx1"/>
                </a:solidFill>
                <a:latin typeface="Arial Black" panose="020B0604020202020204" pitchFamily="34" charset="0"/>
                <a:cs typeface="Arial Black" panose="020B0604020202020204" pitchFamily="34" charset="0"/>
              </a:rPr>
              <a:t>RESERVORIOS DE </a:t>
            </a:r>
            <a:r>
              <a:rPr lang="es-EC" sz="2800" b="1" spc="-150" dirty="0">
                <a:solidFill>
                  <a:schemeClr val="tx1"/>
                </a:solidFill>
                <a:latin typeface="Arial Black" panose="020B0604020202020204" pitchFamily="34" charset="0"/>
                <a:cs typeface="Arial Black" panose="020B0604020202020204" pitchFamily="34" charset="0"/>
              </a:rPr>
              <a:t>AGUA</a:t>
            </a:r>
            <a:r>
              <a:rPr lang="es-EC" sz="2800" b="1" dirty="0">
                <a:solidFill>
                  <a:schemeClr val="tx1"/>
                </a:solidFill>
                <a:latin typeface="Arial Black" panose="020B0604020202020204" pitchFamily="34" charset="0"/>
                <a:cs typeface="Arial Black" panose="020B0604020202020204" pitchFamily="34" charset="0"/>
              </a:rPr>
              <a:t> POTABLE</a:t>
            </a:r>
          </a:p>
        </p:txBody>
      </p:sp>
      <p:pic>
        <p:nvPicPr>
          <p:cNvPr id="4" name="Picture 2" descr="La imagen puede contener: exterior">
            <a:extLst>
              <a:ext uri="{FF2B5EF4-FFF2-40B4-BE49-F238E27FC236}">
                <a16:creationId xmlns:a16="http://schemas.microsoft.com/office/drawing/2014/main" id="{0C1B8AC9-3130-8E47-8924-56266A934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793" y="1564799"/>
            <a:ext cx="5826035" cy="3722301"/>
          </a:xfrm>
          <a:prstGeom prst="rect">
            <a:avLst/>
          </a:prstGeom>
          <a:noFill/>
          <a:extLst>
            <a:ext uri="{909E8E84-426E-40DD-AFC4-6F175D3DCCD1}">
              <a14:hiddenFill xmlns:a14="http://schemas.microsoft.com/office/drawing/2010/main">
                <a:solidFill>
                  <a:srgbClr val="FFFFFF"/>
                </a:solidFill>
              </a14:hiddenFill>
            </a:ext>
          </a:extLst>
        </p:spPr>
      </p:pic>
      <p:sp>
        <p:nvSpPr>
          <p:cNvPr id="3" name="8 Rectángulo">
            <a:extLst>
              <a:ext uri="{FF2B5EF4-FFF2-40B4-BE49-F238E27FC236}">
                <a16:creationId xmlns:a16="http://schemas.microsoft.com/office/drawing/2014/main" id="{BB3CA0EF-1E92-0043-8C2F-B432B7EB601B}"/>
              </a:ext>
            </a:extLst>
          </p:cNvPr>
          <p:cNvSpPr/>
          <p:nvPr/>
        </p:nvSpPr>
        <p:spPr>
          <a:xfrm>
            <a:off x="253252" y="1564800"/>
            <a:ext cx="5755662" cy="3722301"/>
          </a:xfrm>
          <a:prstGeom prst="rect">
            <a:avLst/>
          </a:prstGeom>
          <a:solidFill>
            <a:schemeClr val="bg2"/>
          </a:solidFill>
        </p:spPr>
        <p:txBody>
          <a:bodyPr wrap="square">
            <a:spAutoFit/>
          </a:bodyPr>
          <a:lstStyle/>
          <a:p>
            <a:pPr algn="ctr">
              <a:lnSpc>
                <a:spcPct val="107000"/>
              </a:lnSpc>
              <a:spcAft>
                <a:spcPts val="830"/>
              </a:spcAft>
            </a:pPr>
            <a:r>
              <a:rPr lang="es-EC" b="1" dirty="0">
                <a:ea typeface="Calibri" panose="020F0502020204030204" pitchFamily="34" charset="0"/>
                <a:cs typeface="Times New Roman" panose="02020603050405020304" pitchFamily="18" charset="0"/>
              </a:rPr>
              <a:t>MONTO: $ 3.219.039,40</a:t>
            </a:r>
          </a:p>
          <a:p>
            <a:pPr algn="ctr">
              <a:lnSpc>
                <a:spcPct val="107000"/>
              </a:lnSpc>
              <a:spcAft>
                <a:spcPts val="830"/>
              </a:spcAft>
            </a:pPr>
            <a:r>
              <a:rPr lang="es-EC" b="1" dirty="0"/>
              <a:t>CONSTRUCCIÓN DE TRES TANQUES DE ACERO VITRIFICADO INSTADOS EN:  </a:t>
            </a:r>
          </a:p>
          <a:p>
            <a:pPr algn="ctr">
              <a:lnSpc>
                <a:spcPct val="107000"/>
              </a:lnSpc>
              <a:spcAft>
                <a:spcPts val="830"/>
              </a:spcAft>
              <a:buFont typeface="Wingdings" pitchFamily="2" charset="2"/>
              <a:buChar char="ü"/>
            </a:pPr>
            <a:r>
              <a:rPr lang="es-EC" dirty="0"/>
              <a:t>Estación Santa Martha</a:t>
            </a:r>
          </a:p>
          <a:p>
            <a:pPr algn="ctr">
              <a:lnSpc>
                <a:spcPct val="107000"/>
              </a:lnSpc>
              <a:spcAft>
                <a:spcPts val="830"/>
              </a:spcAft>
              <a:buFont typeface="Wingdings" pitchFamily="2" charset="2"/>
              <a:buChar char="ü"/>
            </a:pPr>
            <a:r>
              <a:rPr lang="es-EC" dirty="0"/>
              <a:t>Estación Azua</a:t>
            </a:r>
          </a:p>
          <a:p>
            <a:pPr algn="ctr">
              <a:lnSpc>
                <a:spcPct val="107000"/>
              </a:lnSpc>
              <a:spcAft>
                <a:spcPts val="830"/>
              </a:spcAft>
              <a:buFont typeface="Wingdings" pitchFamily="2" charset="2"/>
              <a:buChar char="ü"/>
            </a:pPr>
            <a:r>
              <a:rPr lang="es-EC" dirty="0"/>
              <a:t>Estación Colorado </a:t>
            </a:r>
          </a:p>
          <a:p>
            <a:pPr algn="ctr">
              <a:spcBef>
                <a:spcPts val="623"/>
              </a:spcBef>
            </a:pPr>
            <a:r>
              <a:rPr lang="es-ES" b="1" dirty="0"/>
              <a:t>CAPACIDAD DE ALMACENAMIENTO DE 2.500 M</a:t>
            </a:r>
            <a:r>
              <a:rPr lang="es-ES" b="1" baseline="30000" dirty="0"/>
              <a:t>3 </a:t>
            </a:r>
            <a:r>
              <a:rPr lang="es-ES" b="1" dirty="0"/>
              <a:t> CADA UNO.</a:t>
            </a:r>
            <a:endParaRPr lang="es-EC" b="1" dirty="0"/>
          </a:p>
          <a:p>
            <a:pPr algn="ctr">
              <a:spcBef>
                <a:spcPts val="623"/>
              </a:spcBef>
            </a:pPr>
            <a:r>
              <a:rPr lang="es-EC" b="1" dirty="0">
                <a:ea typeface="Calibri" panose="020F0502020204030204" pitchFamily="34" charset="0"/>
                <a:cs typeface="Times New Roman" panose="02020603050405020304" pitchFamily="18" charset="0"/>
              </a:rPr>
              <a:t>CONTRATISTA :  RIPCONCIV CONSTRUCTORA</a:t>
            </a:r>
          </a:p>
          <a:p>
            <a:pPr algn="ctr">
              <a:spcBef>
                <a:spcPts val="623"/>
              </a:spcBef>
            </a:pPr>
            <a:r>
              <a:rPr lang="es-EC" b="1" dirty="0">
                <a:ea typeface="Calibri" panose="020F0502020204030204" pitchFamily="34" charset="0"/>
                <a:cs typeface="Times New Roman" panose="02020603050405020304" pitchFamily="18" charset="0"/>
              </a:rPr>
              <a:t>FISCALIZACIÓN: CONSORCIO </a:t>
            </a:r>
            <a:r>
              <a:rPr lang="es-EC" sz="2000" b="1" dirty="0">
                <a:ea typeface="Calibri" panose="020F0502020204030204" pitchFamily="34" charset="0"/>
                <a:cs typeface="Times New Roman" panose="02020603050405020304" pitchFamily="18" charset="0"/>
              </a:rPr>
              <a:t>ICA-CAPADE</a:t>
            </a:r>
            <a:endParaRPr lang="es-EC"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3156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231F23-172A-1E40-B2A4-A0C9FD7FCBFC}"/>
              </a:ext>
            </a:extLst>
          </p:cNvPr>
          <p:cNvSpPr txBox="1">
            <a:spLocks/>
          </p:cNvSpPr>
          <p:nvPr/>
        </p:nvSpPr>
        <p:spPr>
          <a:xfrm>
            <a:off x="1460030" y="538036"/>
            <a:ext cx="8861691" cy="624987"/>
          </a:xfrm>
          <a:prstGeom prst="rect">
            <a:avLst/>
          </a:prstGeom>
        </p:spPr>
        <p:txBody>
          <a:bodyPr vert="horz" lIns="67234" tIns="33618" rIns="67234" bIns="33618"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a:solidFill>
                  <a:schemeClr val="tx1"/>
                </a:solidFill>
                <a:latin typeface="Arial Black" panose="020B0604020202020204" pitchFamily="34" charset="0"/>
                <a:ea typeface="Adobe Gothic Std B" panose="020B0800000000000000" pitchFamily="34" charset="-128"/>
                <a:cs typeface="Arial Black" panose="020B0604020202020204" pitchFamily="34" charset="0"/>
              </a:rPr>
              <a:t>PROYECTO LABORATORIO - EPAM</a:t>
            </a:r>
          </a:p>
        </p:txBody>
      </p:sp>
      <p:sp>
        <p:nvSpPr>
          <p:cNvPr id="3" name="Título 1">
            <a:extLst>
              <a:ext uri="{FF2B5EF4-FFF2-40B4-BE49-F238E27FC236}">
                <a16:creationId xmlns:a16="http://schemas.microsoft.com/office/drawing/2014/main" id="{0344840B-A4C4-5242-809F-E803A719CDF7}"/>
              </a:ext>
            </a:extLst>
          </p:cNvPr>
          <p:cNvSpPr txBox="1">
            <a:spLocks/>
          </p:cNvSpPr>
          <p:nvPr/>
        </p:nvSpPr>
        <p:spPr>
          <a:xfrm>
            <a:off x="1930483" y="984204"/>
            <a:ext cx="7920786" cy="538853"/>
          </a:xfrm>
          <a:prstGeom prst="rect">
            <a:avLst/>
          </a:prstGeom>
        </p:spPr>
        <p:txBody>
          <a:bodyPr vert="horz" lIns="67234" tIns="33618" rIns="67234" bIns="33618"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a:solidFill>
                  <a:schemeClr val="tx1"/>
                </a:solidFill>
                <a:ea typeface="Adobe Myungjo Std M" panose="02020600000000000000" pitchFamily="18" charset="-128"/>
                <a:cs typeface="Aharoni" panose="02010803020104030203" pitchFamily="2" charset="-79"/>
              </a:rPr>
              <a:t>CONSTRUCCIÓN DE EDIFICIO E INSTALACIÓN DE GENERADOR ELÉCTRICO</a:t>
            </a:r>
          </a:p>
        </p:txBody>
      </p:sp>
      <p:pic>
        <p:nvPicPr>
          <p:cNvPr id="4" name="Picture 2" descr="La imagen puede contener: exterior">
            <a:extLst>
              <a:ext uri="{FF2B5EF4-FFF2-40B4-BE49-F238E27FC236}">
                <a16:creationId xmlns:a16="http://schemas.microsoft.com/office/drawing/2014/main" id="{0472443C-0644-CA46-AB4B-D3B269E742F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90876" y="1656731"/>
            <a:ext cx="4475318" cy="218331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3">
            <a:extLst>
              <a:ext uri="{FF2B5EF4-FFF2-40B4-BE49-F238E27FC236}">
                <a16:creationId xmlns:a16="http://schemas.microsoft.com/office/drawing/2014/main" id="{6CBA25E3-0D72-4145-B3B2-30A02985CA66}"/>
              </a:ext>
            </a:extLst>
          </p:cNvPr>
          <p:cNvSpPr/>
          <p:nvPr/>
        </p:nvSpPr>
        <p:spPr>
          <a:xfrm>
            <a:off x="1418670" y="1656731"/>
            <a:ext cx="4426989" cy="2156157"/>
          </a:xfrm>
          <a:prstGeom prst="rect">
            <a:avLst/>
          </a:prstGeom>
          <a:solidFill>
            <a:schemeClr val="bg2"/>
          </a:solidFill>
        </p:spPr>
        <p:txBody>
          <a:bodyPr wrap="square" lIns="67234" tIns="33618" rIns="67234" bIns="33618">
            <a:spAutoFit/>
          </a:bodyPr>
          <a:lstStyle/>
          <a:p>
            <a:pPr algn="just">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MONTO: $   613,039,43.</a:t>
            </a:r>
          </a:p>
          <a:p>
            <a:pPr algn="just">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CONTRATISTA : ACUIVÁSQUEZ S.A.</a:t>
            </a:r>
          </a:p>
          <a:p>
            <a:pPr algn="just">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FISCALIZACIÓN: ING. FABIAN MOREIRA – OBRAS PÚBLICAS</a:t>
            </a:r>
          </a:p>
          <a:p>
            <a:pPr algn="just">
              <a:lnSpc>
                <a:spcPct val="107000"/>
              </a:lnSpc>
              <a:spcAft>
                <a:spcPts val="590"/>
              </a:spcAft>
            </a:pPr>
            <a:r>
              <a:rPr lang="es-EC" sz="1802" b="1" dirty="0">
                <a:latin typeface="Calibri" panose="020F0502020204030204" pitchFamily="34" charset="0"/>
                <a:ea typeface="Calibri" panose="020F0502020204030204" pitchFamily="34" charset="0"/>
                <a:cs typeface="Times New Roman" panose="02020603050405020304" pitchFamily="18" charset="0"/>
              </a:rPr>
              <a:t>EN EJECUCIÓN HASTA ABRIL 2019</a:t>
            </a:r>
            <a:endParaRPr lang="es-EC" sz="1802" b="1" dirty="0">
              <a:ea typeface="Calibri" panose="020F0502020204030204" pitchFamily="34" charset="0"/>
              <a:cs typeface="Times New Roman" panose="02020603050405020304" pitchFamily="18" charset="0"/>
            </a:endParaRPr>
          </a:p>
          <a:p>
            <a:pPr algn="just">
              <a:lnSpc>
                <a:spcPct val="107000"/>
              </a:lnSpc>
              <a:spcAft>
                <a:spcPts val="590"/>
              </a:spcAft>
            </a:pPr>
            <a:endParaRPr lang="es-EC" sz="1802"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3FAC08C1-95AE-444F-9A96-CB9B2E8BE90B}"/>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418669" y="3891116"/>
            <a:ext cx="4426990" cy="2483761"/>
          </a:xfrm>
          <a:prstGeom prst="rect">
            <a:avLst/>
          </a:prstGeom>
        </p:spPr>
      </p:pic>
      <p:pic>
        <p:nvPicPr>
          <p:cNvPr id="7" name="Imagen 6">
            <a:extLst>
              <a:ext uri="{FF2B5EF4-FFF2-40B4-BE49-F238E27FC236}">
                <a16:creationId xmlns:a16="http://schemas.microsoft.com/office/drawing/2014/main" id="{1DA4A400-ABBA-F44E-85B9-9EBECA2DD9B5}"/>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90876" y="3891116"/>
            <a:ext cx="4475318" cy="2473344"/>
          </a:xfrm>
          <a:prstGeom prst="rect">
            <a:avLst/>
          </a:prstGeom>
        </p:spPr>
      </p:pic>
    </p:spTree>
    <p:extLst>
      <p:ext uri="{BB962C8B-B14F-4D97-AF65-F5344CB8AC3E}">
        <p14:creationId xmlns:p14="http://schemas.microsoft.com/office/powerpoint/2010/main" val="129930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18E40567-0E9A-D74E-8DEA-8DE51221CD0C}"/>
              </a:ext>
            </a:extLst>
          </p:cNvPr>
          <p:cNvGraphicFramePr>
            <a:graphicFrameLocks noGrp="1"/>
          </p:cNvGraphicFramePr>
          <p:nvPr>
            <p:extLst>
              <p:ext uri="{D42A27DB-BD31-4B8C-83A1-F6EECF244321}">
                <p14:modId xmlns:p14="http://schemas.microsoft.com/office/powerpoint/2010/main" val="3469379193"/>
              </p:ext>
            </p:extLst>
          </p:nvPr>
        </p:nvGraphicFramePr>
        <p:xfrm>
          <a:off x="1469033" y="231159"/>
          <a:ext cx="9495693" cy="1987890"/>
        </p:xfrm>
        <a:graphic>
          <a:graphicData uri="http://schemas.openxmlformats.org/drawingml/2006/table">
            <a:tbl>
              <a:tblPr>
                <a:tableStyleId>{22838BEF-8BB2-4498-84A7-C5851F593DF1}</a:tableStyleId>
              </a:tblPr>
              <a:tblGrid>
                <a:gridCol w="3501322">
                  <a:extLst>
                    <a:ext uri="{9D8B030D-6E8A-4147-A177-3AD203B41FA5}">
                      <a16:colId xmlns:a16="http://schemas.microsoft.com/office/drawing/2014/main" val="20000"/>
                    </a:ext>
                  </a:extLst>
                </a:gridCol>
                <a:gridCol w="1914738">
                  <a:extLst>
                    <a:ext uri="{9D8B030D-6E8A-4147-A177-3AD203B41FA5}">
                      <a16:colId xmlns:a16="http://schemas.microsoft.com/office/drawing/2014/main" val="20001"/>
                    </a:ext>
                  </a:extLst>
                </a:gridCol>
                <a:gridCol w="2293034">
                  <a:extLst>
                    <a:ext uri="{9D8B030D-6E8A-4147-A177-3AD203B41FA5}">
                      <a16:colId xmlns:a16="http://schemas.microsoft.com/office/drawing/2014/main" val="20002"/>
                    </a:ext>
                  </a:extLst>
                </a:gridCol>
                <a:gridCol w="1786599">
                  <a:extLst>
                    <a:ext uri="{9D8B030D-6E8A-4147-A177-3AD203B41FA5}">
                      <a16:colId xmlns:a16="http://schemas.microsoft.com/office/drawing/2014/main" val="20003"/>
                    </a:ext>
                  </a:extLst>
                </a:gridCol>
              </a:tblGrid>
              <a:tr h="774925">
                <a:tc>
                  <a:txBody>
                    <a:bodyPr/>
                    <a:lstStyle/>
                    <a:p>
                      <a:pPr algn="ctr" fontAlgn="ctr"/>
                      <a:r>
                        <a:rPr lang="es-EC" sz="1700" u="none" strike="noStrike" dirty="0">
                          <a:solidFill>
                            <a:schemeClr val="tx1"/>
                          </a:solidFill>
                          <a:effectLst/>
                          <a:latin typeface="Arial" panose="020B0604020202020204" pitchFamily="34" charset="0"/>
                          <a:cs typeface="Arial" panose="020B0604020202020204" pitchFamily="34" charset="0"/>
                        </a:rPr>
                        <a:t>OBJETO DEL CONTRATO</a:t>
                      </a:r>
                      <a:endParaRPr lang="es-EC" sz="1700" b="1" i="0" u="none" strike="noStrike" dirty="0">
                        <a:solidFill>
                          <a:schemeClr val="tx1"/>
                        </a:solidFill>
                        <a:effectLst/>
                        <a:latin typeface="Arial" panose="020B0604020202020204" pitchFamily="34" charset="0"/>
                        <a:cs typeface="Arial" panose="020B0604020202020204" pitchFamily="34" charset="0"/>
                      </a:endParaRPr>
                    </a:p>
                  </a:txBody>
                  <a:tcPr marL="9837" marR="9837" marT="98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alpha val="58000"/>
                      </a:schemeClr>
                    </a:solidFill>
                  </a:tcPr>
                </a:tc>
                <a:tc>
                  <a:txBody>
                    <a:bodyPr/>
                    <a:lstStyle/>
                    <a:p>
                      <a:pPr algn="ctr" fontAlgn="ctr"/>
                      <a:r>
                        <a:rPr lang="es-EC" sz="1700" u="none" strike="noStrike" dirty="0">
                          <a:solidFill>
                            <a:schemeClr val="tx1"/>
                          </a:solidFill>
                          <a:effectLst/>
                        </a:rPr>
                        <a:t>NOMBRE DE LA CONSTRUCTORA</a:t>
                      </a:r>
                      <a:endParaRPr lang="es-EC" sz="1700" b="1" i="0" u="none" strike="noStrike" dirty="0">
                        <a:solidFill>
                          <a:schemeClr val="tx1"/>
                        </a:solidFill>
                        <a:effectLst/>
                        <a:latin typeface="Cambria" panose="02040503050406030204" pitchFamily="18" charset="0"/>
                      </a:endParaRPr>
                    </a:p>
                  </a:txBody>
                  <a:tcPr marL="9837" marR="9837" marT="98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alpha val="58000"/>
                      </a:schemeClr>
                    </a:solidFill>
                  </a:tcPr>
                </a:tc>
                <a:tc>
                  <a:txBody>
                    <a:bodyPr/>
                    <a:lstStyle/>
                    <a:p>
                      <a:pPr algn="ctr" fontAlgn="ctr"/>
                      <a:r>
                        <a:rPr lang="it-IT" sz="1700" u="none" strike="noStrike" dirty="0">
                          <a:solidFill>
                            <a:schemeClr val="tx1"/>
                          </a:solidFill>
                          <a:effectLst/>
                        </a:rPr>
                        <a:t>MONTO DEL CONTRATO</a:t>
                      </a:r>
                    </a:p>
                    <a:p>
                      <a:pPr algn="ctr" fontAlgn="ctr"/>
                      <a:r>
                        <a:rPr lang="it-IT" sz="1700" u="none" strike="noStrike" dirty="0">
                          <a:solidFill>
                            <a:schemeClr val="tx1"/>
                          </a:solidFill>
                          <a:effectLst/>
                        </a:rPr>
                        <a:t>(sin IVA)</a:t>
                      </a:r>
                      <a:endParaRPr lang="it-IT" sz="1700" b="1" i="0" u="none" strike="noStrike" dirty="0">
                        <a:solidFill>
                          <a:schemeClr val="tx1"/>
                        </a:solidFill>
                        <a:effectLst/>
                        <a:latin typeface="Cambria" panose="02040503050406030204" pitchFamily="18" charset="0"/>
                      </a:endParaRPr>
                    </a:p>
                  </a:txBody>
                  <a:tcPr marL="9837" marR="9837" marT="98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alpha val="58000"/>
                      </a:schemeClr>
                    </a:solidFill>
                  </a:tcPr>
                </a:tc>
                <a:tc>
                  <a:txBody>
                    <a:bodyPr/>
                    <a:lstStyle/>
                    <a:p>
                      <a:pPr algn="ctr" fontAlgn="ctr"/>
                      <a:r>
                        <a:rPr lang="es-EC" sz="1700" u="none" strike="noStrike" dirty="0">
                          <a:solidFill>
                            <a:schemeClr val="tx1"/>
                          </a:solidFill>
                          <a:effectLst/>
                        </a:rPr>
                        <a:t>TIEMPO DE EJECUCIÓN (días)</a:t>
                      </a:r>
                      <a:endParaRPr lang="es-EC" sz="1700" b="1" i="0" u="none" strike="noStrike" dirty="0">
                        <a:solidFill>
                          <a:schemeClr val="tx1"/>
                        </a:solidFill>
                        <a:effectLst/>
                        <a:latin typeface="Cambria" panose="02040503050406030204" pitchFamily="18" charset="0"/>
                      </a:endParaRPr>
                    </a:p>
                  </a:txBody>
                  <a:tcPr marL="9837" marR="9837" marT="98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alpha val="58000"/>
                      </a:schemeClr>
                    </a:solidFill>
                  </a:tcPr>
                </a:tc>
                <a:extLst>
                  <a:ext uri="{0D108BD9-81ED-4DB2-BD59-A6C34878D82A}">
                    <a16:rowId xmlns:a16="http://schemas.microsoft.com/office/drawing/2014/main" val="10000"/>
                  </a:ext>
                </a:extLst>
              </a:tr>
              <a:tr h="1212965">
                <a:tc>
                  <a:txBody>
                    <a:bodyPr/>
                    <a:lstStyle/>
                    <a:p>
                      <a:pPr algn="l" fontAlgn="ctr"/>
                      <a:r>
                        <a:rPr lang="es-EC" sz="2000" u="none" strike="noStrike" dirty="0">
                          <a:solidFill>
                            <a:schemeClr val="tx1"/>
                          </a:solidFill>
                          <a:effectLst/>
                          <a:latin typeface="Arial" panose="020B0604020202020204" pitchFamily="34" charset="0"/>
                          <a:cs typeface="Arial" panose="020B0604020202020204" pitchFamily="34" charset="0"/>
                        </a:rPr>
                        <a:t>Reparación de fugas emergentes</a:t>
                      </a:r>
                      <a:r>
                        <a:rPr lang="es-EC" sz="2000" u="none" strike="noStrike" baseline="0" dirty="0">
                          <a:solidFill>
                            <a:schemeClr val="tx1"/>
                          </a:solidFill>
                          <a:effectLst/>
                          <a:latin typeface="Arial" panose="020B0604020202020204" pitchFamily="34" charset="0"/>
                          <a:cs typeface="Arial" panose="020B0604020202020204" pitchFamily="34" charset="0"/>
                        </a:rPr>
                        <a:t> y </a:t>
                      </a:r>
                      <a:r>
                        <a:rPr lang="es-EC" sz="2000" u="none" strike="noStrike" dirty="0">
                          <a:solidFill>
                            <a:schemeClr val="tx1"/>
                          </a:solidFill>
                          <a:effectLst/>
                          <a:latin typeface="Arial" panose="020B0604020202020204" pitchFamily="34" charset="0"/>
                          <a:cs typeface="Arial" panose="020B0604020202020204" pitchFamily="34" charset="0"/>
                        </a:rPr>
                        <a:t>sectorización de la "Zona cero“.</a:t>
                      </a:r>
                      <a:endParaRPr lang="es-EC" sz="2000" b="0" i="0" u="none" strike="noStrike" dirty="0">
                        <a:solidFill>
                          <a:schemeClr val="tx1"/>
                        </a:solidFill>
                        <a:effectLst/>
                        <a:latin typeface="Arial" panose="020B0604020202020204" pitchFamily="34" charset="0"/>
                        <a:cs typeface="Arial" panose="020B0604020202020204" pitchFamily="34" charset="0"/>
                      </a:endParaRPr>
                    </a:p>
                  </a:txBody>
                  <a:tcPr marL="9837" marR="9837" marT="98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58000"/>
                      </a:schemeClr>
                    </a:solidFill>
                  </a:tcPr>
                </a:tc>
                <a:tc>
                  <a:txBody>
                    <a:bodyPr/>
                    <a:lstStyle/>
                    <a:p>
                      <a:pPr algn="ctr" fontAlgn="ctr"/>
                      <a:r>
                        <a:rPr lang="es-EC" sz="2400" u="none" strike="noStrike" dirty="0">
                          <a:solidFill>
                            <a:schemeClr val="tx1"/>
                          </a:solidFill>
                          <a:effectLst/>
                        </a:rPr>
                        <a:t>VEOLIA.</a:t>
                      </a:r>
                      <a:endParaRPr lang="es-EC" sz="2400" b="0" i="0" u="none" strike="noStrike" dirty="0">
                        <a:solidFill>
                          <a:schemeClr val="tx1"/>
                        </a:solidFill>
                        <a:effectLst/>
                        <a:latin typeface="Cambria" panose="02040503050406030204" pitchFamily="18" charset="0"/>
                      </a:endParaRPr>
                    </a:p>
                  </a:txBody>
                  <a:tcPr marL="9837" marR="9837" marT="98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58000"/>
                      </a:schemeClr>
                    </a:solidFill>
                  </a:tcPr>
                </a:tc>
                <a:tc>
                  <a:txBody>
                    <a:bodyPr/>
                    <a:lstStyle/>
                    <a:p>
                      <a:pPr algn="ctr" fontAlgn="ctr"/>
                      <a:r>
                        <a:rPr lang="es-EC" sz="2400" u="none" strike="noStrike" dirty="0">
                          <a:solidFill>
                            <a:schemeClr val="tx1"/>
                          </a:solidFill>
                          <a:effectLst/>
                        </a:rPr>
                        <a:t>$ 346.927,19</a:t>
                      </a:r>
                      <a:endParaRPr lang="es-EC" sz="2400" b="0" i="0" u="none" strike="noStrike" dirty="0">
                        <a:solidFill>
                          <a:schemeClr val="tx1"/>
                        </a:solidFill>
                        <a:effectLst/>
                        <a:latin typeface="Cambria" panose="02040503050406030204" pitchFamily="18" charset="0"/>
                      </a:endParaRPr>
                    </a:p>
                  </a:txBody>
                  <a:tcPr marL="9837" marR="9837" marT="98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58000"/>
                      </a:schemeClr>
                    </a:solidFill>
                  </a:tcPr>
                </a:tc>
                <a:tc>
                  <a:txBody>
                    <a:bodyPr/>
                    <a:lstStyle/>
                    <a:p>
                      <a:pPr algn="ctr" fontAlgn="ctr"/>
                      <a:r>
                        <a:rPr lang="es-EC" sz="2400" u="none" strike="noStrike" dirty="0">
                          <a:solidFill>
                            <a:schemeClr val="tx1"/>
                          </a:solidFill>
                          <a:effectLst/>
                        </a:rPr>
                        <a:t>90</a:t>
                      </a:r>
                      <a:endParaRPr lang="es-EC" sz="2400" b="0" i="0" u="none" strike="noStrike" dirty="0">
                        <a:solidFill>
                          <a:schemeClr val="tx1"/>
                        </a:solidFill>
                        <a:effectLst/>
                        <a:latin typeface="Cambria" panose="02040503050406030204" pitchFamily="18" charset="0"/>
                      </a:endParaRPr>
                    </a:p>
                  </a:txBody>
                  <a:tcPr marL="9837" marR="9837" marT="98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58000"/>
                      </a:schemeClr>
                    </a:solidFill>
                  </a:tcPr>
                </a:tc>
                <a:extLst>
                  <a:ext uri="{0D108BD9-81ED-4DB2-BD59-A6C34878D82A}">
                    <a16:rowId xmlns:a16="http://schemas.microsoft.com/office/drawing/2014/main" val="10001"/>
                  </a:ext>
                </a:extLst>
              </a:tr>
            </a:tbl>
          </a:graphicData>
        </a:graphic>
      </p:graphicFrame>
      <p:pic>
        <p:nvPicPr>
          <p:cNvPr id="3" name="Picture 2" descr="La imagen puede contener: noche y exterior">
            <a:extLst>
              <a:ext uri="{FF2B5EF4-FFF2-40B4-BE49-F238E27FC236}">
                <a16:creationId xmlns:a16="http://schemas.microsoft.com/office/drawing/2014/main" id="{D11DE17D-9F43-3B47-B93C-F4C2746B83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469033" y="2597873"/>
            <a:ext cx="4787075" cy="2851487"/>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 name="Picture 4" descr="La imagen puede contener: una o varias personas, noche y exterior">
            <a:extLst>
              <a:ext uri="{FF2B5EF4-FFF2-40B4-BE49-F238E27FC236}">
                <a16:creationId xmlns:a16="http://schemas.microsoft.com/office/drawing/2014/main" id="{C75DB1B7-A0FE-1549-AEDE-38061A879A8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87737" y="2597872"/>
            <a:ext cx="4576989" cy="2851488"/>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980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D5AE910-D5FD-C04F-9FBB-03FBD3B732B3}"/>
              </a:ext>
            </a:extLst>
          </p:cNvPr>
          <p:cNvSpPr txBox="1"/>
          <p:nvPr/>
        </p:nvSpPr>
        <p:spPr>
          <a:xfrm>
            <a:off x="2599509" y="2260284"/>
            <a:ext cx="7829549" cy="3816429"/>
          </a:xfrm>
          <a:prstGeom prst="rect">
            <a:avLst/>
          </a:prstGeom>
          <a:noFill/>
        </p:spPr>
        <p:txBody>
          <a:bodyPr wrap="square" rtlCol="0">
            <a:spAutoFit/>
          </a:bodyPr>
          <a:lstStyle/>
          <a:p>
            <a:pPr algn="just"/>
            <a:r>
              <a:rPr lang="es-MX" sz="3200" b="1" dirty="0">
                <a:solidFill>
                  <a:schemeClr val="bg1"/>
                </a:solidFill>
                <a:latin typeface="Calibri Light" panose="020F0302020204030204" pitchFamily="34" charset="0"/>
                <a:cs typeface="Calibri Light" panose="020F0302020204030204" pitchFamily="34" charset="0"/>
              </a:rPr>
              <a:t>En el año 2018 informe que se hizo para mitigar y eliminar el problema de la contaminación en los ríos de Manta (Manta, Burro, Muerto) y las playas de Tarqui, Los Esteros y Murciélago. </a:t>
            </a:r>
          </a:p>
          <a:p>
            <a:pPr algn="ctr"/>
            <a:br>
              <a:rPr lang="es-MX" sz="2800" dirty="0">
                <a:latin typeface="Calibri Light" panose="020F0302020204030204" pitchFamily="34" charset="0"/>
                <a:cs typeface="Calibri Light" panose="020F0302020204030204" pitchFamily="34" charset="0"/>
              </a:rPr>
            </a:br>
            <a:endParaRPr lang="es-MX" sz="5400" dirty="0">
              <a:latin typeface="Calibri Light" panose="020F0302020204030204" pitchFamily="34" charset="0"/>
              <a:cs typeface="Calibri Light" panose="020F0302020204030204" pitchFamily="34" charset="0"/>
            </a:endParaRPr>
          </a:p>
        </p:txBody>
      </p:sp>
      <p:sp>
        <p:nvSpPr>
          <p:cNvPr id="3" name="Rectángulo 2">
            <a:extLst>
              <a:ext uri="{FF2B5EF4-FFF2-40B4-BE49-F238E27FC236}">
                <a16:creationId xmlns:a16="http://schemas.microsoft.com/office/drawing/2014/main" id="{EE4FC3AC-E66F-AA47-93FA-5E5DC1EA78CF}"/>
              </a:ext>
            </a:extLst>
          </p:cNvPr>
          <p:cNvSpPr/>
          <p:nvPr/>
        </p:nvSpPr>
        <p:spPr>
          <a:xfrm>
            <a:off x="1114780" y="2625358"/>
            <a:ext cx="1196161" cy="1323439"/>
          </a:xfrm>
          <a:prstGeom prst="rect">
            <a:avLst/>
          </a:prstGeom>
        </p:spPr>
        <p:txBody>
          <a:bodyPr wrap="none">
            <a:spAutoFit/>
          </a:bodyPr>
          <a:lstStyle/>
          <a:p>
            <a:r>
              <a:rPr lang="es-ES_tradnl" sz="8000" dirty="0">
                <a:solidFill>
                  <a:schemeClr val="bg1"/>
                </a:solidFill>
              </a:rPr>
              <a:t>4. </a:t>
            </a:r>
          </a:p>
        </p:txBody>
      </p:sp>
    </p:spTree>
    <p:extLst>
      <p:ext uri="{BB962C8B-B14F-4D97-AF65-F5344CB8AC3E}">
        <p14:creationId xmlns:p14="http://schemas.microsoft.com/office/powerpoint/2010/main" val="3671107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AE7D98F-FA3F-E045-AA80-D5559F9F7328}"/>
              </a:ext>
            </a:extLst>
          </p:cNvPr>
          <p:cNvSpPr/>
          <p:nvPr/>
        </p:nvSpPr>
        <p:spPr>
          <a:xfrm>
            <a:off x="2022778" y="2039872"/>
            <a:ext cx="7768046" cy="3170099"/>
          </a:xfrm>
          <a:prstGeom prst="rect">
            <a:avLst/>
          </a:prstGeom>
        </p:spPr>
        <p:txBody>
          <a:bodyPr wrap="square">
            <a:spAutoFit/>
          </a:bodyPr>
          <a:lstStyle/>
          <a:p>
            <a:pPr algn="just">
              <a:defRPr/>
            </a:pPr>
            <a:r>
              <a:rPr lang="es-ES_tradnl" sz="2000" dirty="0"/>
              <a:t>Se realizó limpieza y desbroce de los cauces estos r</a:t>
            </a:r>
            <a:r>
              <a:rPr lang="es-ES" sz="2000" dirty="0" err="1"/>
              <a:t>íos</a:t>
            </a:r>
            <a:r>
              <a:rPr lang="es-ES" sz="2000" dirty="0"/>
              <a:t> </a:t>
            </a:r>
            <a:r>
              <a:rPr lang="es-ES_tradnl" sz="2000" dirty="0"/>
              <a:t>para evidenciar las descargas de aguas existentes y los puntos a intervenir.</a:t>
            </a:r>
          </a:p>
          <a:p>
            <a:pPr algn="just">
              <a:defRPr/>
            </a:pPr>
            <a:endParaRPr lang="es-ES_tradnl" sz="2000" dirty="0"/>
          </a:p>
          <a:p>
            <a:pPr algn="just">
              <a:defRPr/>
            </a:pPr>
            <a:r>
              <a:rPr lang="es-ES_tradnl" sz="2000" dirty="0"/>
              <a:t>En el cauce del r</a:t>
            </a:r>
            <a:r>
              <a:rPr lang="es-ES" sz="2000" dirty="0"/>
              <a:t>í</a:t>
            </a:r>
            <a:r>
              <a:rPr lang="es-ES_tradnl" sz="2000" dirty="0"/>
              <a:t>o Muerto se intervinieron aproximadamente 6 Km, desde el sector de la Fabril del cantón Montecristi hasta la desembocadura del río en el sector de los Esteros.</a:t>
            </a:r>
          </a:p>
          <a:p>
            <a:pPr algn="just">
              <a:defRPr/>
            </a:pPr>
            <a:endParaRPr lang="es-ES_tradnl" sz="2000" dirty="0"/>
          </a:p>
          <a:p>
            <a:pPr algn="just">
              <a:defRPr/>
            </a:pPr>
            <a:r>
              <a:rPr lang="es-ES_tradnl" sz="2000" dirty="0"/>
              <a:t>En el cauce del Río Manta 3 Km, desde el Redondel de la avenida de la Cultura y avenida Circunvalación, hasta la desembocadura del rio en el sector de </a:t>
            </a:r>
            <a:r>
              <a:rPr lang="es-ES_tradnl" sz="2000" dirty="0" err="1"/>
              <a:t>Tarqui</a:t>
            </a:r>
            <a:r>
              <a:rPr lang="es-ES_tradnl" sz="2000" dirty="0"/>
              <a:t>.</a:t>
            </a:r>
          </a:p>
        </p:txBody>
      </p:sp>
      <p:sp>
        <p:nvSpPr>
          <p:cNvPr id="7" name="Rectángulo 6">
            <a:extLst>
              <a:ext uri="{FF2B5EF4-FFF2-40B4-BE49-F238E27FC236}">
                <a16:creationId xmlns:a16="http://schemas.microsoft.com/office/drawing/2014/main" id="{FF3685E6-1729-0240-84A3-2DAEF8DBFBDC}"/>
              </a:ext>
            </a:extLst>
          </p:cNvPr>
          <p:cNvSpPr/>
          <p:nvPr/>
        </p:nvSpPr>
        <p:spPr>
          <a:xfrm>
            <a:off x="2022778" y="1297968"/>
            <a:ext cx="7134710" cy="461665"/>
          </a:xfrm>
          <a:prstGeom prst="rect">
            <a:avLst/>
          </a:prstGeom>
        </p:spPr>
        <p:txBody>
          <a:bodyPr wrap="none">
            <a:spAutoFit/>
          </a:bodyPr>
          <a:lstStyle/>
          <a:p>
            <a:pPr algn="ctr">
              <a:defRPr/>
            </a:pPr>
            <a:r>
              <a:rPr lang="es-ES_tradnl" sz="2400" b="1" spc="-150" dirty="0">
                <a:latin typeface="Arial Black" panose="020B0604020202020204" pitchFamily="34" charset="0"/>
                <a:cs typeface="Arial Black" panose="020B0604020202020204" pitchFamily="34" charset="0"/>
              </a:rPr>
              <a:t>CAUCES DEL RIO MUERTO, BURRO Y MANTA:</a:t>
            </a:r>
          </a:p>
        </p:txBody>
      </p:sp>
    </p:spTree>
    <p:extLst>
      <p:ext uri="{BB962C8B-B14F-4D97-AF65-F5344CB8AC3E}">
        <p14:creationId xmlns:p14="http://schemas.microsoft.com/office/powerpoint/2010/main" val="3828965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33CAE24-87A9-0E4C-9C48-D4C645481380}"/>
              </a:ext>
            </a:extLst>
          </p:cNvPr>
          <p:cNvSpPr/>
          <p:nvPr/>
        </p:nvSpPr>
        <p:spPr>
          <a:xfrm>
            <a:off x="1332411" y="1263309"/>
            <a:ext cx="9640389" cy="4401205"/>
          </a:xfrm>
          <a:prstGeom prst="rect">
            <a:avLst/>
          </a:prstGeom>
        </p:spPr>
        <p:txBody>
          <a:bodyPr wrap="square">
            <a:spAutoFit/>
          </a:bodyPr>
          <a:lstStyle/>
          <a:p>
            <a:pPr lvl="0" algn="just">
              <a:defRPr/>
            </a:pPr>
            <a:r>
              <a:rPr lang="es-ES_tradnl" sz="2000" dirty="0"/>
              <a:t>Se realizó mantenimientos preventivos y correctivos a los sistemas de alcantarillado sanitarios y de aguas lluvias, con la implementación de equipos especializados como:</a:t>
            </a:r>
          </a:p>
          <a:p>
            <a:pPr algn="just">
              <a:defRPr/>
            </a:pPr>
            <a:endParaRPr lang="es-ES_tradnl" sz="2000" dirty="0"/>
          </a:p>
          <a:p>
            <a:pPr algn="just">
              <a:defRPr/>
            </a:pPr>
            <a:r>
              <a:rPr lang="es-ES_tradnl" sz="2000" dirty="0"/>
              <a:t>-	Buzos para determinar conexiones clandestinas,</a:t>
            </a:r>
          </a:p>
          <a:p>
            <a:pPr algn="just">
              <a:defRPr/>
            </a:pPr>
            <a:r>
              <a:rPr lang="es-ES_tradnl" sz="2000" dirty="0"/>
              <a:t>-	</a:t>
            </a:r>
            <a:r>
              <a:rPr lang="es-ES_tradnl" sz="2000" dirty="0" err="1"/>
              <a:t>HidroCleaner</a:t>
            </a:r>
            <a:r>
              <a:rPr lang="es-ES_tradnl" sz="2000" dirty="0"/>
              <a:t> para eliminar obstrucciones en la red,</a:t>
            </a:r>
          </a:p>
          <a:p>
            <a:pPr algn="just">
              <a:defRPr/>
            </a:pPr>
            <a:r>
              <a:rPr lang="es-ES_tradnl" sz="2000" dirty="0"/>
              <a:t>-	Ampliaciones y mejoras a los sistemas de aguas lluvias.</a:t>
            </a:r>
          </a:p>
          <a:p>
            <a:pPr algn="just">
              <a:defRPr/>
            </a:pPr>
            <a:r>
              <a:rPr lang="es-ES_tradnl" sz="2000" dirty="0"/>
              <a:t>-	Toma de Muestras al sector Industrial, Comercial y Talleres en General.</a:t>
            </a:r>
          </a:p>
          <a:p>
            <a:pPr algn="just">
              <a:defRPr/>
            </a:pPr>
            <a:r>
              <a:rPr lang="es-ES_tradnl" sz="2000" dirty="0"/>
              <a:t>-	Construcción de cámaras de medición de aguas residuales industriales.</a:t>
            </a:r>
          </a:p>
          <a:p>
            <a:pPr algn="just">
              <a:defRPr/>
            </a:pPr>
            <a:endParaRPr lang="es-ES_tradnl" sz="2000" dirty="0"/>
          </a:p>
          <a:p>
            <a:pPr lvl="0" algn="just">
              <a:defRPr/>
            </a:pPr>
            <a:r>
              <a:rPr lang="es-ES_tradnl" sz="2000" dirty="0"/>
              <a:t>En lo que respecta a la Playa El Murciélago, se gestionó y se inició con la construcción de la nueva estación de bombeo de Aguas Residuales de Escuela de Pesca, la cual reemplazaría a la actual es  Estación de Bombeo </a:t>
            </a:r>
            <a:r>
              <a:rPr lang="es-ES_tradnl" sz="2000" dirty="0" err="1"/>
              <a:t>Umiña</a:t>
            </a:r>
            <a:r>
              <a:rPr lang="es-ES_tradnl" sz="2000" dirty="0"/>
              <a:t>, que evitará que el volumen de agua residuales descargado por las distintas redes lleguen al perfil costero, y puedan ser interceptadas y bombeadas a su disposición final en la Planta de Tratamiento.</a:t>
            </a:r>
          </a:p>
        </p:txBody>
      </p:sp>
      <p:sp>
        <p:nvSpPr>
          <p:cNvPr id="4" name="Rectángulo 3">
            <a:extLst>
              <a:ext uri="{FF2B5EF4-FFF2-40B4-BE49-F238E27FC236}">
                <a16:creationId xmlns:a16="http://schemas.microsoft.com/office/drawing/2014/main" id="{238BA7C1-0DA7-5F42-94DD-B6AD278079F5}"/>
              </a:ext>
            </a:extLst>
          </p:cNvPr>
          <p:cNvSpPr/>
          <p:nvPr/>
        </p:nvSpPr>
        <p:spPr>
          <a:xfrm>
            <a:off x="1332411" y="697141"/>
            <a:ext cx="8094203" cy="461665"/>
          </a:xfrm>
          <a:prstGeom prst="rect">
            <a:avLst/>
          </a:prstGeom>
        </p:spPr>
        <p:txBody>
          <a:bodyPr wrap="none">
            <a:spAutoFit/>
          </a:bodyPr>
          <a:lstStyle/>
          <a:p>
            <a:pPr algn="ctr">
              <a:defRPr/>
            </a:pPr>
            <a:r>
              <a:rPr lang="es-ES_tradnl" sz="2400" spc="-150" dirty="0">
                <a:latin typeface="Arial Black" panose="020B0604020202020204" pitchFamily="34" charset="0"/>
                <a:cs typeface="Arial Black" panose="020B0604020202020204" pitchFamily="34" charset="0"/>
              </a:rPr>
              <a:t>PLAYAS DE TARQUI, LOS ESTEROS Y MURCIÉLAGO:</a:t>
            </a:r>
          </a:p>
        </p:txBody>
      </p:sp>
    </p:spTree>
    <p:extLst>
      <p:ext uri="{BB962C8B-B14F-4D97-AF65-F5344CB8AC3E}">
        <p14:creationId xmlns:p14="http://schemas.microsoft.com/office/powerpoint/2010/main" val="711102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7115AD6-FA55-4344-9878-0E5AC556CCD6}"/>
              </a:ext>
            </a:extLst>
          </p:cNvPr>
          <p:cNvSpPr/>
          <p:nvPr/>
        </p:nvSpPr>
        <p:spPr>
          <a:xfrm>
            <a:off x="1711152" y="2585668"/>
            <a:ext cx="9163675" cy="2554545"/>
          </a:xfrm>
          <a:prstGeom prst="rect">
            <a:avLst/>
          </a:prstGeom>
        </p:spPr>
        <p:txBody>
          <a:bodyPr wrap="square">
            <a:spAutoFit/>
          </a:bodyPr>
          <a:lstStyle/>
          <a:p>
            <a:pPr>
              <a:defRPr/>
            </a:pPr>
            <a:r>
              <a:rPr lang="es-ES_tradnl" sz="2000" dirty="0"/>
              <a:t>Se construyó cámaras de medición de caudal de aguas residuales, para control permanente mediante sistema on-line, para determinar en tiempo real el volumen descargado, así como tener un histórico de volumen descargado por el sector industrial de Manta.</a:t>
            </a:r>
          </a:p>
          <a:p>
            <a:pPr>
              <a:defRPr/>
            </a:pPr>
            <a:endParaRPr lang="es-ES_tradnl" sz="2000" dirty="0"/>
          </a:p>
          <a:p>
            <a:pPr lvl="0">
              <a:defRPr/>
            </a:pPr>
            <a:r>
              <a:rPr lang="es-ES_tradnl" sz="2000" dirty="0"/>
              <a:t>Se Implementó un equipo piloto de medición de aguas residuales industriales, para demostrar técnicamente los volúmenes que se vierten al alcantarillado los cuales hacen que se rebosen los colectores.</a:t>
            </a:r>
          </a:p>
        </p:txBody>
      </p:sp>
      <p:sp>
        <p:nvSpPr>
          <p:cNvPr id="4" name="Rectángulo 3">
            <a:extLst>
              <a:ext uri="{FF2B5EF4-FFF2-40B4-BE49-F238E27FC236}">
                <a16:creationId xmlns:a16="http://schemas.microsoft.com/office/drawing/2014/main" id="{74F3C0D9-247A-3E46-B067-9AF78B0453FB}"/>
              </a:ext>
            </a:extLst>
          </p:cNvPr>
          <p:cNvSpPr/>
          <p:nvPr/>
        </p:nvSpPr>
        <p:spPr>
          <a:xfrm>
            <a:off x="1711152" y="1568219"/>
            <a:ext cx="8706475" cy="830997"/>
          </a:xfrm>
          <a:prstGeom prst="rect">
            <a:avLst/>
          </a:prstGeom>
        </p:spPr>
        <p:txBody>
          <a:bodyPr wrap="square">
            <a:spAutoFit/>
          </a:bodyPr>
          <a:lstStyle/>
          <a:p>
            <a:pPr>
              <a:defRPr/>
            </a:pPr>
            <a:r>
              <a:rPr lang="es-ES_tradnl" sz="2400" dirty="0">
                <a:latin typeface="Arial Black" panose="020B0604020202020204" pitchFamily="34" charset="0"/>
                <a:cs typeface="Arial Black" panose="020B0604020202020204" pitchFamily="34" charset="0"/>
              </a:rPr>
              <a:t>CONSTRUCCIÓN DE CÁMARAS DE MEDICIÓN DE EFLUENTES INDUSTRIALES AL ALCANTARILLADO:</a:t>
            </a:r>
          </a:p>
        </p:txBody>
      </p:sp>
    </p:spTree>
    <p:extLst>
      <p:ext uri="{BB962C8B-B14F-4D97-AF65-F5344CB8AC3E}">
        <p14:creationId xmlns:p14="http://schemas.microsoft.com/office/powerpoint/2010/main" val="3962046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309B19E-0E7F-DE42-934D-A292BCF9F87C}"/>
              </a:ext>
            </a:extLst>
          </p:cNvPr>
          <p:cNvSpPr>
            <a:spLocks noGrp="1"/>
          </p:cNvSpPr>
          <p:nvPr>
            <p:ph type="title"/>
          </p:nvPr>
        </p:nvSpPr>
        <p:spPr>
          <a:xfrm>
            <a:off x="2529376" y="3431581"/>
            <a:ext cx="8077667" cy="1478570"/>
          </a:xfrm>
        </p:spPr>
        <p:txBody>
          <a:bodyPr>
            <a:normAutofit fontScale="90000"/>
          </a:bodyPr>
          <a:lstStyle/>
          <a:p>
            <a:pPr algn="just"/>
            <a:r>
              <a:rPr lang="es-ES_tradnl" sz="3600" b="1" dirty="0">
                <a:solidFill>
                  <a:schemeClr val="bg1"/>
                </a:solidFill>
              </a:rPr>
              <a:t>Informe detallado de todos los bienes municipales dados en comodato y su estado, la misma debe contener la descripción del bien, tiempo del comodato, fecha de inicio del comodato, fecha de terminación del comodato, dirección exacta, estado del mismo etc.</a:t>
            </a:r>
            <a:br>
              <a:rPr lang="es-ES_tradnl" b="1" dirty="0">
                <a:solidFill>
                  <a:schemeClr val="bg1"/>
                </a:solidFill>
              </a:rPr>
            </a:br>
            <a:br>
              <a:rPr lang="es-ES_tradnl" b="1" dirty="0">
                <a:solidFill>
                  <a:schemeClr val="bg1"/>
                </a:solidFill>
              </a:rPr>
            </a:br>
            <a:endParaRPr lang="es-ES_tradnl" b="1" dirty="0">
              <a:solidFill>
                <a:schemeClr val="bg1"/>
              </a:solidFill>
            </a:endParaRPr>
          </a:p>
        </p:txBody>
      </p:sp>
      <p:sp>
        <p:nvSpPr>
          <p:cNvPr id="5" name="Rectángulo 4">
            <a:extLst>
              <a:ext uri="{FF2B5EF4-FFF2-40B4-BE49-F238E27FC236}">
                <a16:creationId xmlns:a16="http://schemas.microsoft.com/office/drawing/2014/main" id="{6861C17A-2BF8-BC4C-A826-59624F6520D2}"/>
              </a:ext>
            </a:extLst>
          </p:cNvPr>
          <p:cNvSpPr/>
          <p:nvPr/>
        </p:nvSpPr>
        <p:spPr>
          <a:xfrm>
            <a:off x="1114780" y="2625358"/>
            <a:ext cx="1196161" cy="1323439"/>
          </a:xfrm>
          <a:prstGeom prst="rect">
            <a:avLst/>
          </a:prstGeom>
        </p:spPr>
        <p:txBody>
          <a:bodyPr wrap="none">
            <a:spAutoFit/>
          </a:bodyPr>
          <a:lstStyle/>
          <a:p>
            <a:r>
              <a:rPr lang="es-ES_tradnl" sz="8000" dirty="0">
                <a:solidFill>
                  <a:schemeClr val="bg1"/>
                </a:solidFill>
              </a:rPr>
              <a:t>5. </a:t>
            </a:r>
          </a:p>
        </p:txBody>
      </p:sp>
    </p:spTree>
    <p:extLst>
      <p:ext uri="{BB962C8B-B14F-4D97-AF65-F5344CB8AC3E}">
        <p14:creationId xmlns:p14="http://schemas.microsoft.com/office/powerpoint/2010/main" val="1185675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87FDBEC-870A-B443-9113-33E662DA9CD0}"/>
              </a:ext>
            </a:extLst>
          </p:cNvPr>
          <p:cNvSpPr/>
          <p:nvPr/>
        </p:nvSpPr>
        <p:spPr>
          <a:xfrm>
            <a:off x="1240971" y="1571791"/>
            <a:ext cx="9862457" cy="3477875"/>
          </a:xfrm>
          <a:prstGeom prst="rect">
            <a:avLst/>
          </a:prstGeom>
        </p:spPr>
        <p:txBody>
          <a:bodyPr wrap="square">
            <a:spAutoFit/>
          </a:bodyPr>
          <a:lstStyle/>
          <a:p>
            <a:pPr lvl="0" algn="just"/>
            <a:r>
              <a:rPr lang="es-ES_tradnl" sz="2000" dirty="0"/>
              <a:t>En la Dirección</a:t>
            </a:r>
            <a:r>
              <a:rPr lang="es-ES" sz="2000" dirty="0"/>
              <a:t> Municipal de Avalúos y Catastro a julio de 2018 existía un registro de 114 comodatos correspondientes a cuatro zonas.</a:t>
            </a:r>
            <a:endParaRPr lang="es-ES_tradnl" sz="2000" dirty="0"/>
          </a:p>
          <a:p>
            <a:pPr lvl="0" algn="just"/>
            <a:endParaRPr lang="es-ES_tradnl" sz="2000" dirty="0"/>
          </a:p>
          <a:p>
            <a:pPr lvl="0" algn="just"/>
            <a:r>
              <a:rPr lang="es-ES_tradnl" sz="2000" dirty="0"/>
              <a:t>ACTUALMENTE están sujetos a </a:t>
            </a:r>
            <a:r>
              <a:rPr lang="es-ES_tradnl" sz="2000" dirty="0" err="1"/>
              <a:t>revisi</a:t>
            </a:r>
            <a:r>
              <a:rPr lang="es-ES" sz="2000" dirty="0" err="1"/>
              <a:t>ón</a:t>
            </a:r>
            <a:r>
              <a:rPr lang="es-ES" sz="2000" dirty="0"/>
              <a:t> por parte de Comisión Especial de Concejales, que ya ha determinado las condiciones para la devolución al GAD de varios de estos predios.</a:t>
            </a:r>
          </a:p>
          <a:p>
            <a:pPr lvl="0" algn="just"/>
            <a:endParaRPr lang="es-ES" sz="2000" dirty="0"/>
          </a:p>
          <a:p>
            <a:pPr lvl="0" algn="just">
              <a:defRPr/>
            </a:pPr>
            <a:r>
              <a:rPr lang="es-ES" sz="2000" dirty="0"/>
              <a:t>En el año 2018 se realizó únicamente un proceso de comodato a favor de  la Fundación</a:t>
            </a:r>
            <a:r>
              <a:rPr lang="es-ES_tradnl" sz="2000" dirty="0"/>
              <a:t> </a:t>
            </a:r>
            <a:r>
              <a:rPr lang="es-ES" sz="2000" dirty="0"/>
              <a:t>”Mi comunidad Previene", para la implantación del proyecto social "Crecer con Dignidad”</a:t>
            </a:r>
            <a:r>
              <a:rPr lang="es-ES_tradnl" sz="2000" dirty="0"/>
              <a:t>, </a:t>
            </a:r>
            <a:r>
              <a:rPr lang="es-ES" sz="2000" dirty="0"/>
              <a:t>por el lapso de 10 años, el área municipal de ll6.20m2, ubicado en la Ciudadela El Palmar de la parroquia Los Esteros; aprobado mediante Resolución Legislativa No. 136-CMM-l 5-l 0-2018, adoptada en la sesión ordinaria celebrada el día lunes 15 de octubre de 2018.</a:t>
            </a:r>
            <a:endParaRPr lang="es-ES_tradnl" sz="2000" dirty="0"/>
          </a:p>
        </p:txBody>
      </p:sp>
    </p:spTree>
    <p:extLst>
      <p:ext uri="{BB962C8B-B14F-4D97-AF65-F5344CB8AC3E}">
        <p14:creationId xmlns:p14="http://schemas.microsoft.com/office/powerpoint/2010/main" val="2692625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081D947-27F5-624D-A90B-A86F49A53129}"/>
              </a:ext>
            </a:extLst>
          </p:cNvPr>
          <p:cNvSpPr>
            <a:spLocks noGrp="1"/>
          </p:cNvSpPr>
          <p:nvPr>
            <p:ph type="title"/>
          </p:nvPr>
        </p:nvSpPr>
        <p:spPr>
          <a:xfrm>
            <a:off x="2313271" y="3335950"/>
            <a:ext cx="8319895" cy="1478570"/>
          </a:xfrm>
        </p:spPr>
        <p:txBody>
          <a:bodyPr>
            <a:noAutofit/>
          </a:bodyPr>
          <a:lstStyle/>
          <a:p>
            <a:pPr algn="just"/>
            <a:r>
              <a:rPr lang="es-ES_tradnl" sz="3200" b="1" dirty="0">
                <a:solidFill>
                  <a:schemeClr val="bg1"/>
                </a:solidFill>
              </a:rPr>
              <a:t>Referente a la Alianza Pública Privada de TRANSIRE y el GAD Manta necesitamos el reporte en cuanto al estado de esta Alianza, metas e indicadores de cumplimiento, RTB, Parqueo Electrónico, ingresos y egresos de la misma, cuál es el beneficio para la Ciudad y el GAD Manta. Cuál es el beneficio para el socio estratégico aliado TRANSIRE.                         </a:t>
            </a:r>
            <a:br>
              <a:rPr lang="es-ES_tradnl" sz="3200" b="1" dirty="0">
                <a:solidFill>
                  <a:schemeClr val="bg1"/>
                </a:solidFill>
              </a:rPr>
            </a:br>
            <a:r>
              <a:rPr lang="es-ES_tradnl" sz="3200" b="1" dirty="0">
                <a:solidFill>
                  <a:schemeClr val="bg1"/>
                </a:solidFill>
              </a:rPr>
              <a:t> </a:t>
            </a:r>
            <a:br>
              <a:rPr lang="es-ES_tradnl" sz="3200" b="1" dirty="0">
                <a:solidFill>
                  <a:schemeClr val="bg1"/>
                </a:solidFill>
              </a:rPr>
            </a:br>
            <a:endParaRPr lang="es-ES_tradnl" sz="3200" b="1" dirty="0">
              <a:solidFill>
                <a:schemeClr val="bg1"/>
              </a:solidFill>
            </a:endParaRPr>
          </a:p>
        </p:txBody>
      </p:sp>
      <p:sp>
        <p:nvSpPr>
          <p:cNvPr id="5" name="Rectángulo 4">
            <a:extLst>
              <a:ext uri="{FF2B5EF4-FFF2-40B4-BE49-F238E27FC236}">
                <a16:creationId xmlns:a16="http://schemas.microsoft.com/office/drawing/2014/main" id="{130EC1AC-331C-7846-913E-47EA35714C14}"/>
              </a:ext>
            </a:extLst>
          </p:cNvPr>
          <p:cNvSpPr/>
          <p:nvPr/>
        </p:nvSpPr>
        <p:spPr>
          <a:xfrm>
            <a:off x="866583" y="2674230"/>
            <a:ext cx="1196161" cy="1323439"/>
          </a:xfrm>
          <a:prstGeom prst="rect">
            <a:avLst/>
          </a:prstGeom>
        </p:spPr>
        <p:txBody>
          <a:bodyPr wrap="none">
            <a:spAutoFit/>
          </a:bodyPr>
          <a:lstStyle/>
          <a:p>
            <a:r>
              <a:rPr lang="es-ES_tradnl" sz="8000" dirty="0">
                <a:solidFill>
                  <a:schemeClr val="bg1"/>
                </a:solidFill>
              </a:rPr>
              <a:t>6. </a:t>
            </a:r>
          </a:p>
        </p:txBody>
      </p:sp>
    </p:spTree>
    <p:extLst>
      <p:ext uri="{BB962C8B-B14F-4D97-AF65-F5344CB8AC3E}">
        <p14:creationId xmlns:p14="http://schemas.microsoft.com/office/powerpoint/2010/main" val="3916679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ACF626-C072-274F-8A83-BDC2D273E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97" y="412284"/>
            <a:ext cx="10255007" cy="6221569"/>
          </a:xfrm>
          <a:prstGeom prst="rect">
            <a:avLst/>
          </a:prstGeom>
        </p:spPr>
      </p:pic>
    </p:spTree>
    <p:extLst>
      <p:ext uri="{BB962C8B-B14F-4D97-AF65-F5344CB8AC3E}">
        <p14:creationId xmlns:p14="http://schemas.microsoft.com/office/powerpoint/2010/main" val="2861108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BC163C-1192-1341-A84E-A20364917748}"/>
              </a:ext>
            </a:extLst>
          </p:cNvPr>
          <p:cNvSpPr txBox="1"/>
          <p:nvPr/>
        </p:nvSpPr>
        <p:spPr>
          <a:xfrm>
            <a:off x="6152606" y="3122023"/>
            <a:ext cx="184731" cy="369332"/>
          </a:xfrm>
          <a:prstGeom prst="rect">
            <a:avLst/>
          </a:prstGeom>
          <a:noFill/>
        </p:spPr>
        <p:txBody>
          <a:bodyPr wrap="none" rtlCol="0">
            <a:spAutoFit/>
          </a:bodyPr>
          <a:lstStyle/>
          <a:p>
            <a:endParaRPr lang="es-MX" dirty="0"/>
          </a:p>
        </p:txBody>
      </p:sp>
      <p:sp>
        <p:nvSpPr>
          <p:cNvPr id="4" name="Rectángulo 3">
            <a:extLst>
              <a:ext uri="{FF2B5EF4-FFF2-40B4-BE49-F238E27FC236}">
                <a16:creationId xmlns:a16="http://schemas.microsoft.com/office/drawing/2014/main" id="{743589C6-A937-4C4A-8553-41A7F049E8CE}"/>
              </a:ext>
            </a:extLst>
          </p:cNvPr>
          <p:cNvSpPr/>
          <p:nvPr/>
        </p:nvSpPr>
        <p:spPr>
          <a:xfrm>
            <a:off x="2573383" y="2219906"/>
            <a:ext cx="8268788" cy="2862322"/>
          </a:xfrm>
          <a:prstGeom prst="rect">
            <a:avLst/>
          </a:prstGeom>
        </p:spPr>
        <p:txBody>
          <a:bodyPr wrap="square">
            <a:spAutoFit/>
          </a:bodyPr>
          <a:lstStyle/>
          <a:p>
            <a:pPr marL="285750" indent="-285750" algn="just">
              <a:buFont typeface="Arial" charset="0"/>
              <a:buChar char="•"/>
            </a:pPr>
            <a:r>
              <a:rPr lang="es-ES" sz="2000" dirty="0"/>
              <a:t>GAD-CONSORCIO TRANSITO SEGURO: 5 ABRIL DEL 2017 (fecha del contrato firmado por Consorcio Transito Seguro</a:t>
            </a:r>
            <a:r>
              <a:rPr lang="es-ES_tradnl" sz="2000" dirty="0"/>
              <a:t>)</a:t>
            </a:r>
          </a:p>
          <a:p>
            <a:pPr marL="285750" indent="-285750" algn="just">
              <a:buFont typeface="Arial" charset="0"/>
              <a:buChar char="•"/>
            </a:pPr>
            <a:endParaRPr lang="es-ES_tradnl" sz="2000" dirty="0"/>
          </a:p>
          <a:p>
            <a:pPr marL="285750" indent="-285750" algn="just">
              <a:buFont typeface="Arial" charset="0"/>
              <a:buChar char="•"/>
            </a:pPr>
            <a:r>
              <a:rPr lang="es-ES" sz="2000" dirty="0"/>
              <a:t>INICIO EN JULIO DE 2018 (paralizó por medida cautelar), luego retomó en OCTUBRE 2018.</a:t>
            </a:r>
          </a:p>
          <a:p>
            <a:pPr marL="285750" indent="-285750" algn="just">
              <a:buFont typeface="Arial" charset="0"/>
              <a:buChar char="•"/>
            </a:pPr>
            <a:endParaRPr lang="es-ES_tradnl" sz="2000" dirty="0"/>
          </a:p>
          <a:p>
            <a:pPr marL="285750" indent="-285750" algn="just">
              <a:buFont typeface="Arial" charset="0"/>
              <a:buChar char="•"/>
            </a:pPr>
            <a:r>
              <a:rPr lang="es-ES" sz="2000" dirty="0"/>
              <a:t>EXISTEN 9 Radares activos, 11 PARQUIMETROS en 13 zonas con alrededor de 500 espacios de parqueos (azules, amarillos, contratados y especiales). A 10 años desde que se firmó.</a:t>
            </a:r>
            <a:endParaRPr lang="es-ES_tradnl" sz="2000" dirty="0">
              <a:solidFill>
                <a:schemeClr val="dk1"/>
              </a:solidFill>
            </a:endParaRPr>
          </a:p>
        </p:txBody>
      </p:sp>
      <p:sp>
        <p:nvSpPr>
          <p:cNvPr id="5" name="Rectángulo 4">
            <a:extLst>
              <a:ext uri="{FF2B5EF4-FFF2-40B4-BE49-F238E27FC236}">
                <a16:creationId xmlns:a16="http://schemas.microsoft.com/office/drawing/2014/main" id="{F15C408A-66DB-CD44-99F6-C8F1BE1DB6C3}"/>
              </a:ext>
            </a:extLst>
          </p:cNvPr>
          <p:cNvSpPr/>
          <p:nvPr/>
        </p:nvSpPr>
        <p:spPr>
          <a:xfrm>
            <a:off x="2573383" y="1480762"/>
            <a:ext cx="5911875" cy="523220"/>
          </a:xfrm>
          <a:prstGeom prst="rect">
            <a:avLst/>
          </a:prstGeom>
        </p:spPr>
        <p:txBody>
          <a:bodyPr wrap="none">
            <a:spAutoFit/>
          </a:bodyPr>
          <a:lstStyle/>
          <a:p>
            <a:r>
              <a:rPr lang="es-ES_tradnl" sz="2800" b="1" dirty="0">
                <a:latin typeface="Arial Black" panose="020B0604020202020204" pitchFamily="34" charset="0"/>
                <a:cs typeface="Arial Black" panose="020B0604020202020204" pitchFamily="34" charset="0"/>
              </a:rPr>
              <a:t>1.	ESTADO DE LA ALIANZA</a:t>
            </a:r>
            <a:endParaRPr lang="es-ES_tradnl" sz="2800" b="1" dirty="0">
              <a:solidFill>
                <a:schemeClr val="bg2">
                  <a:lumMod val="75000"/>
                </a:scheme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12546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334366F-6381-AB49-A07B-32C823F5131F}"/>
              </a:ext>
            </a:extLst>
          </p:cNvPr>
          <p:cNvSpPr/>
          <p:nvPr/>
        </p:nvSpPr>
        <p:spPr>
          <a:xfrm>
            <a:off x="2551611" y="2692850"/>
            <a:ext cx="7271657" cy="2246769"/>
          </a:xfrm>
          <a:prstGeom prst="rect">
            <a:avLst/>
          </a:prstGeom>
        </p:spPr>
        <p:txBody>
          <a:bodyPr wrap="square">
            <a:spAutoFit/>
          </a:bodyPr>
          <a:lstStyle/>
          <a:p>
            <a:pPr algn="just"/>
            <a:r>
              <a:rPr lang="es-ES" sz="2000" dirty="0"/>
              <a:t>META: Tránsito más seguro para toda la ciudad, implementar señalética adecuada y de primera línea, con beneficio principalmente para el peatón; control eficiente por parte de los agentes civiles con dispositivos electrónicos, un adecuado orden del parqueo en la ciudad.</a:t>
            </a:r>
            <a:endParaRPr lang="es-ES_tradnl" sz="2000" dirty="0"/>
          </a:p>
          <a:p>
            <a:pPr algn="just"/>
            <a:r>
              <a:rPr lang="es-ES" sz="2000" dirty="0"/>
              <a:t>INICADOR:  Índice de accidentabilidad (causas probables de accidentes de tránsito) </a:t>
            </a:r>
          </a:p>
        </p:txBody>
      </p:sp>
      <p:sp>
        <p:nvSpPr>
          <p:cNvPr id="6" name="Rectángulo 5">
            <a:extLst>
              <a:ext uri="{FF2B5EF4-FFF2-40B4-BE49-F238E27FC236}">
                <a16:creationId xmlns:a16="http://schemas.microsoft.com/office/drawing/2014/main" id="{17EAB05B-17EB-EE44-8A3B-57DD1E763D28}"/>
              </a:ext>
            </a:extLst>
          </p:cNvPr>
          <p:cNvSpPr/>
          <p:nvPr/>
        </p:nvSpPr>
        <p:spPr>
          <a:xfrm>
            <a:off x="1776548" y="1625383"/>
            <a:ext cx="8516983" cy="461665"/>
          </a:xfrm>
          <a:prstGeom prst="rect">
            <a:avLst/>
          </a:prstGeom>
        </p:spPr>
        <p:txBody>
          <a:bodyPr wrap="square">
            <a:spAutoFit/>
          </a:bodyPr>
          <a:lstStyle/>
          <a:p>
            <a:r>
              <a:rPr lang="es-ES_tradnl" sz="2400" b="1" dirty="0">
                <a:latin typeface="Arial Black" panose="020B0604020202020204" pitchFamily="34" charset="0"/>
                <a:cs typeface="Arial Black" panose="020B0604020202020204" pitchFamily="34" charset="0"/>
              </a:rPr>
              <a:t>2.	METAS E INDICADORES DE CUMPLIMIENTO</a:t>
            </a:r>
            <a:endParaRPr lang="es-ES_tradnl" sz="2400" b="1" dirty="0">
              <a:solidFill>
                <a:schemeClr val="bg2">
                  <a:lumMod val="75000"/>
                </a:scheme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624691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2DFC152-D486-C34B-B960-93C31945B471}"/>
              </a:ext>
            </a:extLst>
          </p:cNvPr>
          <p:cNvSpPr/>
          <p:nvPr/>
        </p:nvSpPr>
        <p:spPr>
          <a:xfrm>
            <a:off x="1959429" y="2586446"/>
            <a:ext cx="9000308" cy="1446550"/>
          </a:xfrm>
          <a:prstGeom prst="rect">
            <a:avLst/>
          </a:prstGeom>
        </p:spPr>
        <p:txBody>
          <a:bodyPr wrap="square">
            <a:spAutoFit/>
          </a:bodyPr>
          <a:lstStyle/>
          <a:p>
            <a:pPr lvl="0" algn="just">
              <a:defRPr/>
            </a:pPr>
            <a:r>
              <a:rPr lang="es-ES" sz="2800" dirty="0"/>
              <a:t>Los ingresos suman </a:t>
            </a:r>
            <a:r>
              <a:rPr lang="es-ES" sz="3200" b="1" dirty="0"/>
              <a:t>$144.668,86 </a:t>
            </a:r>
            <a:r>
              <a:rPr lang="es-ES" dirty="0"/>
              <a:t>,</a:t>
            </a:r>
            <a:r>
              <a:rPr lang="es-ES" sz="3200" b="1" dirty="0"/>
              <a:t> </a:t>
            </a:r>
            <a:r>
              <a:rPr lang="es-ES" sz="2800" dirty="0"/>
              <a:t>los egresos aún no se reflejan dado que no se le ha cancelado el valor correspondiente al socio estratégico.</a:t>
            </a:r>
            <a:endParaRPr lang="es-ES_tradnl" sz="2800" dirty="0"/>
          </a:p>
        </p:txBody>
      </p:sp>
      <p:sp>
        <p:nvSpPr>
          <p:cNvPr id="6" name="Rectángulo 5">
            <a:extLst>
              <a:ext uri="{FF2B5EF4-FFF2-40B4-BE49-F238E27FC236}">
                <a16:creationId xmlns:a16="http://schemas.microsoft.com/office/drawing/2014/main" id="{03C25B2A-C928-4E44-9F44-4452BF7C8FEE}"/>
              </a:ext>
            </a:extLst>
          </p:cNvPr>
          <p:cNvSpPr/>
          <p:nvPr/>
        </p:nvSpPr>
        <p:spPr>
          <a:xfrm>
            <a:off x="2211977" y="1585352"/>
            <a:ext cx="8355874" cy="523220"/>
          </a:xfrm>
          <a:prstGeom prst="rect">
            <a:avLst/>
          </a:prstGeom>
        </p:spPr>
        <p:txBody>
          <a:bodyPr wrap="square">
            <a:spAutoFit/>
          </a:bodyPr>
          <a:lstStyle/>
          <a:p>
            <a:pPr algn="ctr"/>
            <a:r>
              <a:rPr lang="es-ES_tradnl" sz="2800" b="1" dirty="0">
                <a:latin typeface="Arial Black" panose="020B0604020202020204" pitchFamily="34" charset="0"/>
                <a:cs typeface="Arial Black" panose="020B0604020202020204" pitchFamily="34" charset="0"/>
              </a:rPr>
              <a:t>3.	INGRESOS Y EGRESOS DEL MISMO  </a:t>
            </a:r>
            <a:endParaRPr lang="es-ES_tradnl" sz="2800" b="1" dirty="0">
              <a:solidFill>
                <a:schemeClr val="bg2">
                  <a:lumMod val="75000"/>
                </a:scheme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384834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2C91C0F-71E9-BE41-9B74-FE2F1B708DC6}"/>
              </a:ext>
            </a:extLst>
          </p:cNvPr>
          <p:cNvSpPr/>
          <p:nvPr/>
        </p:nvSpPr>
        <p:spPr>
          <a:xfrm>
            <a:off x="2194561" y="2938530"/>
            <a:ext cx="8882742" cy="2369880"/>
          </a:xfrm>
          <a:prstGeom prst="rect">
            <a:avLst/>
          </a:prstGeom>
        </p:spPr>
        <p:txBody>
          <a:bodyPr wrap="square">
            <a:spAutoFit/>
          </a:bodyPr>
          <a:lstStyle/>
          <a:p>
            <a:pPr algn="just"/>
            <a:r>
              <a:rPr lang="es-ES" sz="2800" u="sng" dirty="0"/>
              <a:t>Para la ciudadanía</a:t>
            </a:r>
            <a:r>
              <a:rPr lang="es-ES" sz="2800" dirty="0"/>
              <a:t>: Disminución de accidentabilidad por exceso de velocidad, parqueos más controlados, eficiencia en procedimientos de tránsito a través de los dispositivos tecnológicos.</a:t>
            </a:r>
          </a:p>
          <a:p>
            <a:pPr algn="just"/>
            <a:r>
              <a:rPr lang="es-ES" sz="2800" u="sng" dirty="0"/>
              <a:t>Para el GAD Manta:</a:t>
            </a:r>
            <a:r>
              <a:rPr lang="es-ES" sz="2800" dirty="0"/>
              <a:t> </a:t>
            </a:r>
            <a:r>
              <a:rPr lang="es-ES" sz="3200" dirty="0"/>
              <a:t>Beneficio económico </a:t>
            </a:r>
            <a:r>
              <a:rPr lang="es-ES" sz="3200" b="1" dirty="0"/>
              <a:t>40%</a:t>
            </a:r>
            <a:endParaRPr lang="es-ES_tradnl" sz="2800" b="1" dirty="0"/>
          </a:p>
        </p:txBody>
      </p:sp>
      <p:sp>
        <p:nvSpPr>
          <p:cNvPr id="5" name="Rectángulo 4">
            <a:extLst>
              <a:ext uri="{FF2B5EF4-FFF2-40B4-BE49-F238E27FC236}">
                <a16:creationId xmlns:a16="http://schemas.microsoft.com/office/drawing/2014/main" id="{B72512EC-5935-0242-8C73-BBF41E173AD1}"/>
              </a:ext>
            </a:extLst>
          </p:cNvPr>
          <p:cNvSpPr/>
          <p:nvPr/>
        </p:nvSpPr>
        <p:spPr>
          <a:xfrm>
            <a:off x="2194561" y="1493912"/>
            <a:ext cx="8157975" cy="954107"/>
          </a:xfrm>
          <a:prstGeom prst="rect">
            <a:avLst/>
          </a:prstGeom>
        </p:spPr>
        <p:txBody>
          <a:bodyPr wrap="square">
            <a:spAutoFit/>
          </a:bodyPr>
          <a:lstStyle/>
          <a:p>
            <a:pPr marL="457200" indent="-457200">
              <a:buAutoNum type="arabicPeriod" startAt="4"/>
            </a:pPr>
            <a:r>
              <a:rPr lang="es-ES_tradnl" sz="2800" b="1" dirty="0">
                <a:latin typeface="Arial Black" panose="020B0604020202020204" pitchFamily="34" charset="0"/>
                <a:cs typeface="Arial Black" panose="020B0604020202020204" pitchFamily="34" charset="0"/>
              </a:rPr>
              <a:t>BENEFICIO PARA LA CIUDADANIA</a:t>
            </a:r>
          </a:p>
          <a:p>
            <a:r>
              <a:rPr lang="es-ES_tradnl" sz="2800" b="1" dirty="0">
                <a:latin typeface="Arial Black" panose="020B0604020202020204" pitchFamily="34" charset="0"/>
                <a:cs typeface="Arial Black" panose="020B0604020202020204" pitchFamily="34" charset="0"/>
              </a:rPr>
              <a:t>Y EL GAD MANTA</a:t>
            </a:r>
            <a:endParaRPr lang="es-ES_tradnl" sz="2800" b="1" dirty="0">
              <a:solidFill>
                <a:schemeClr val="bg2">
                  <a:lumMod val="75000"/>
                </a:scheme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740810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2315A6D-BC8C-8D41-B488-2E49A0B2FAA1}"/>
              </a:ext>
            </a:extLst>
          </p:cNvPr>
          <p:cNvSpPr/>
          <p:nvPr/>
        </p:nvSpPr>
        <p:spPr>
          <a:xfrm>
            <a:off x="3061063" y="3349283"/>
            <a:ext cx="6592388" cy="1077218"/>
          </a:xfrm>
          <a:prstGeom prst="rect">
            <a:avLst/>
          </a:prstGeom>
        </p:spPr>
        <p:txBody>
          <a:bodyPr wrap="square">
            <a:spAutoFit/>
          </a:bodyPr>
          <a:lstStyle/>
          <a:p>
            <a:pPr algn="just"/>
            <a:r>
              <a:rPr lang="es-ES" sz="3200" b="1" dirty="0"/>
              <a:t>60%</a:t>
            </a:r>
            <a:r>
              <a:rPr lang="es-ES" sz="3200" dirty="0"/>
              <a:t> de ingresos por el servicio tecnológico y mantenimiento.</a:t>
            </a:r>
            <a:endParaRPr lang="es-ES_tradnl" sz="2800" dirty="0"/>
          </a:p>
        </p:txBody>
      </p:sp>
      <p:sp>
        <p:nvSpPr>
          <p:cNvPr id="7" name="Rectángulo 6">
            <a:extLst>
              <a:ext uri="{FF2B5EF4-FFF2-40B4-BE49-F238E27FC236}">
                <a16:creationId xmlns:a16="http://schemas.microsoft.com/office/drawing/2014/main" id="{4051C75C-9B67-8344-AF9D-352FFFA2FC87}"/>
              </a:ext>
            </a:extLst>
          </p:cNvPr>
          <p:cNvSpPr/>
          <p:nvPr/>
        </p:nvSpPr>
        <p:spPr>
          <a:xfrm>
            <a:off x="3061063" y="1794357"/>
            <a:ext cx="6043578" cy="954107"/>
          </a:xfrm>
          <a:prstGeom prst="rect">
            <a:avLst/>
          </a:prstGeom>
        </p:spPr>
        <p:txBody>
          <a:bodyPr wrap="none">
            <a:spAutoFit/>
          </a:bodyPr>
          <a:lstStyle/>
          <a:p>
            <a:pPr marL="457200" indent="-457200">
              <a:buAutoNum type="arabicPeriod" startAt="5"/>
            </a:pPr>
            <a:r>
              <a:rPr lang="es-ES_tradnl" sz="2800" b="1" dirty="0">
                <a:latin typeface="Arial Black" panose="020B0604020202020204" pitchFamily="34" charset="0"/>
                <a:cs typeface="Arial Black" panose="020B0604020202020204" pitchFamily="34" charset="0"/>
              </a:rPr>
              <a:t>BENEFICIO PARA EL SOCIO</a:t>
            </a:r>
          </a:p>
          <a:p>
            <a:r>
              <a:rPr lang="es-ES_tradnl" sz="2800" b="1" dirty="0">
                <a:latin typeface="Arial Black" panose="020B0604020202020204" pitchFamily="34" charset="0"/>
                <a:cs typeface="Arial Black" panose="020B0604020202020204" pitchFamily="34" charset="0"/>
              </a:rPr>
              <a:t>ESTRATEGICO TRANSIRE</a:t>
            </a:r>
            <a:endParaRPr lang="es-ES_tradnl" sz="2800" b="1" dirty="0">
              <a:solidFill>
                <a:schemeClr val="bg2">
                  <a:lumMod val="75000"/>
                </a:schemeClr>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892705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D5AE910-D5FD-C04F-9FBB-03FBD3B732B3}"/>
              </a:ext>
            </a:extLst>
          </p:cNvPr>
          <p:cNvSpPr txBox="1"/>
          <p:nvPr/>
        </p:nvSpPr>
        <p:spPr>
          <a:xfrm>
            <a:off x="2560320" y="1836422"/>
            <a:ext cx="7942216" cy="4031873"/>
          </a:xfrm>
          <a:prstGeom prst="rect">
            <a:avLst/>
          </a:prstGeom>
          <a:noFill/>
        </p:spPr>
        <p:txBody>
          <a:bodyPr wrap="square" rtlCol="0">
            <a:spAutoFit/>
          </a:bodyPr>
          <a:lstStyle/>
          <a:p>
            <a:pPr algn="just"/>
            <a:r>
              <a:rPr lang="es-MX" sz="3200" b="1" dirty="0">
                <a:solidFill>
                  <a:schemeClr val="bg1"/>
                </a:solidFill>
                <a:latin typeface="+mj-lt"/>
              </a:rPr>
              <a:t>Referente al Mercado de la Parroquia Eloy Alfaro una Obra Plurianual que no se construyó, la partida presupuestaria de 1,200.000 USD Sr. Alcalde certifique que ese recurso económico queda intacto en las arcas del municipio para que la nueva administración cumpla con la construcción del mismo.</a:t>
            </a:r>
            <a:br>
              <a:rPr lang="es-MX" sz="3200" b="1" dirty="0">
                <a:solidFill>
                  <a:schemeClr val="bg1"/>
                </a:solidFill>
                <a:latin typeface="+mj-lt"/>
              </a:rPr>
            </a:br>
            <a:endParaRPr lang="es-MX" sz="3200" b="1" dirty="0">
              <a:solidFill>
                <a:schemeClr val="bg1"/>
              </a:solidFill>
              <a:latin typeface="+mj-lt"/>
            </a:endParaRPr>
          </a:p>
        </p:txBody>
      </p:sp>
      <p:sp>
        <p:nvSpPr>
          <p:cNvPr id="3" name="Rectángulo 2">
            <a:extLst>
              <a:ext uri="{FF2B5EF4-FFF2-40B4-BE49-F238E27FC236}">
                <a16:creationId xmlns:a16="http://schemas.microsoft.com/office/drawing/2014/main" id="{8DFC55AC-08F8-1B4E-9335-49E10E96C358}"/>
              </a:ext>
            </a:extLst>
          </p:cNvPr>
          <p:cNvSpPr/>
          <p:nvPr/>
        </p:nvSpPr>
        <p:spPr>
          <a:xfrm>
            <a:off x="1027320" y="2633422"/>
            <a:ext cx="1196161" cy="1323439"/>
          </a:xfrm>
          <a:prstGeom prst="rect">
            <a:avLst/>
          </a:prstGeom>
        </p:spPr>
        <p:txBody>
          <a:bodyPr wrap="none">
            <a:spAutoFit/>
          </a:bodyPr>
          <a:lstStyle/>
          <a:p>
            <a:r>
              <a:rPr lang="es-ES_tradnl" sz="8000" dirty="0">
                <a:solidFill>
                  <a:schemeClr val="bg1"/>
                </a:solidFill>
              </a:rPr>
              <a:t>7. </a:t>
            </a:r>
          </a:p>
        </p:txBody>
      </p:sp>
    </p:spTree>
    <p:extLst>
      <p:ext uri="{BB962C8B-B14F-4D97-AF65-F5344CB8AC3E}">
        <p14:creationId xmlns:p14="http://schemas.microsoft.com/office/powerpoint/2010/main" val="1479472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62EC844A-0280-9645-BB73-E6C535DEB3DA}"/>
              </a:ext>
            </a:extLst>
          </p:cNvPr>
          <p:cNvSpPr/>
          <p:nvPr/>
        </p:nvSpPr>
        <p:spPr>
          <a:xfrm>
            <a:off x="1593667" y="1848788"/>
            <a:ext cx="9548950" cy="2308324"/>
          </a:xfrm>
          <a:prstGeom prst="rect">
            <a:avLst/>
          </a:prstGeom>
        </p:spPr>
        <p:txBody>
          <a:bodyPr wrap="square">
            <a:spAutoFit/>
          </a:bodyPr>
          <a:lstStyle/>
          <a:p>
            <a:pPr marL="342900" lvl="0" indent="-342900" algn="just">
              <a:buFont typeface="Arial" charset="0"/>
              <a:buChar char="•"/>
              <a:defRPr/>
            </a:pPr>
            <a:r>
              <a:rPr lang="es-ES_tradnl" sz="2400" dirty="0"/>
              <a:t>Dentro del presupuesto prorrogado existe la partida presupuestaria para la construcción del mercado de la Parroquia Eloy Alfaro.</a:t>
            </a:r>
          </a:p>
          <a:p>
            <a:pPr lvl="0" algn="just">
              <a:defRPr/>
            </a:pPr>
            <a:endParaRPr lang="es-ES_tradnl" sz="2400" dirty="0"/>
          </a:p>
          <a:p>
            <a:pPr marL="342900" lvl="0" indent="-342900" algn="just">
              <a:buFont typeface="Arial" charset="0"/>
              <a:buChar char="•"/>
              <a:defRPr/>
            </a:pPr>
            <a:r>
              <a:rPr lang="es-ES_tradnl" sz="2400" dirty="0"/>
              <a:t>En la construcción del presupuesto codificado 2019 la nueva administración podrá incluir o no dicha partida independientemente de que la misma conste en el presupuesto prorrogado.</a:t>
            </a:r>
          </a:p>
        </p:txBody>
      </p:sp>
    </p:spTree>
    <p:extLst>
      <p:ext uri="{BB962C8B-B14F-4D97-AF65-F5344CB8AC3E}">
        <p14:creationId xmlns:p14="http://schemas.microsoft.com/office/powerpoint/2010/main" val="3952500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BC9A492-319A-FE43-8C01-EC0109B31491}"/>
              </a:ext>
            </a:extLst>
          </p:cNvPr>
          <p:cNvSpPr>
            <a:spLocks noGrp="1"/>
          </p:cNvSpPr>
          <p:nvPr>
            <p:ph type="title"/>
          </p:nvPr>
        </p:nvSpPr>
        <p:spPr>
          <a:xfrm>
            <a:off x="2492603" y="2730138"/>
            <a:ext cx="8832894" cy="2416628"/>
          </a:xfrm>
        </p:spPr>
        <p:txBody>
          <a:bodyPr>
            <a:normAutofit fontScale="90000"/>
          </a:bodyPr>
          <a:lstStyle/>
          <a:p>
            <a:r>
              <a:rPr lang="es-ES_tradnl" sz="3600" b="1" dirty="0">
                <a:solidFill>
                  <a:schemeClr val="bg1"/>
                </a:solidFill>
              </a:rPr>
              <a:t>Referente a la Devolución del IVA y a los seguros cobrados . </a:t>
            </a:r>
            <a:br>
              <a:rPr lang="es-ES_tradnl" sz="3600" b="1" dirty="0">
                <a:solidFill>
                  <a:schemeClr val="bg1"/>
                </a:solidFill>
              </a:rPr>
            </a:br>
            <a:r>
              <a:rPr lang="es-ES_tradnl" sz="3600" b="1" dirty="0">
                <a:solidFill>
                  <a:schemeClr val="bg1"/>
                </a:solidFill>
              </a:rPr>
              <a:t>¿A cuánto asciende lo recuperado y en qué se ha invertido estos recursos?</a:t>
            </a:r>
            <a:br>
              <a:rPr lang="es-ES_tradnl" dirty="0">
                <a:solidFill>
                  <a:schemeClr val="bg1"/>
                </a:solidFill>
              </a:rPr>
            </a:br>
            <a:r>
              <a:rPr lang="es-ES_tradnl" dirty="0">
                <a:solidFill>
                  <a:schemeClr val="bg1"/>
                </a:solidFill>
              </a:rPr>
              <a:t> </a:t>
            </a:r>
            <a:br>
              <a:rPr lang="es-ES_tradnl" dirty="0">
                <a:solidFill>
                  <a:schemeClr val="bg1"/>
                </a:solidFill>
              </a:rPr>
            </a:br>
            <a:endParaRPr lang="es-ES_tradnl" dirty="0">
              <a:solidFill>
                <a:schemeClr val="bg1"/>
              </a:solidFill>
            </a:endParaRPr>
          </a:p>
        </p:txBody>
      </p:sp>
      <p:sp>
        <p:nvSpPr>
          <p:cNvPr id="5" name="Rectángulo 4">
            <a:extLst>
              <a:ext uri="{FF2B5EF4-FFF2-40B4-BE49-F238E27FC236}">
                <a16:creationId xmlns:a16="http://schemas.microsoft.com/office/drawing/2014/main" id="{BA221FE5-1FB5-C84C-A82F-35302610C740}"/>
              </a:ext>
            </a:extLst>
          </p:cNvPr>
          <p:cNvSpPr/>
          <p:nvPr/>
        </p:nvSpPr>
        <p:spPr>
          <a:xfrm>
            <a:off x="1023337" y="2594233"/>
            <a:ext cx="1196161" cy="1323439"/>
          </a:xfrm>
          <a:prstGeom prst="rect">
            <a:avLst/>
          </a:prstGeom>
        </p:spPr>
        <p:txBody>
          <a:bodyPr wrap="none">
            <a:spAutoFit/>
          </a:bodyPr>
          <a:lstStyle/>
          <a:p>
            <a:r>
              <a:rPr lang="es-ES_tradnl" sz="8000" dirty="0">
                <a:solidFill>
                  <a:schemeClr val="bg1"/>
                </a:solidFill>
              </a:rPr>
              <a:t>8. </a:t>
            </a:r>
          </a:p>
        </p:txBody>
      </p:sp>
    </p:spTree>
    <p:extLst>
      <p:ext uri="{BB962C8B-B14F-4D97-AF65-F5344CB8AC3E}">
        <p14:creationId xmlns:p14="http://schemas.microsoft.com/office/powerpoint/2010/main" val="1466224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3">
            <a:extLst>
              <a:ext uri="{FF2B5EF4-FFF2-40B4-BE49-F238E27FC236}">
                <a16:creationId xmlns:a16="http://schemas.microsoft.com/office/drawing/2014/main" id="{775DF6E4-142E-1144-A7A9-C31E98AC24B8}"/>
              </a:ext>
            </a:extLst>
          </p:cNvPr>
          <p:cNvSpPr>
            <a:spLocks noGrp="1"/>
          </p:cNvSpPr>
          <p:nvPr>
            <p:ph type="title"/>
          </p:nvPr>
        </p:nvSpPr>
        <p:spPr>
          <a:xfrm>
            <a:off x="612337" y="1309959"/>
            <a:ext cx="5848234" cy="567771"/>
          </a:xfrm>
        </p:spPr>
        <p:txBody>
          <a:bodyPr>
            <a:normAutofit/>
          </a:bodyPr>
          <a:lstStyle/>
          <a:p>
            <a:r>
              <a:rPr lang="es-ES_tradnl" sz="2400" b="1" dirty="0">
                <a:latin typeface="Arial Black" panose="020B0604020202020204" pitchFamily="34" charset="0"/>
                <a:cs typeface="Arial Black" panose="020B0604020202020204" pitchFamily="34" charset="0"/>
              </a:rPr>
              <a:t>DEVOLUCIONES DE I.V.A</a:t>
            </a:r>
            <a:endParaRPr lang="es-ES_tradnl" sz="2400" b="1" spc="-300" dirty="0">
              <a:latin typeface="Arial Black" panose="020B0604020202020204" pitchFamily="34" charset="0"/>
              <a:cs typeface="Arial Black" panose="020B0604020202020204" pitchFamily="34" charset="0"/>
            </a:endParaRPr>
          </a:p>
        </p:txBody>
      </p:sp>
      <p:graphicFrame>
        <p:nvGraphicFramePr>
          <p:cNvPr id="6" name="Tabla 5">
            <a:extLst>
              <a:ext uri="{FF2B5EF4-FFF2-40B4-BE49-F238E27FC236}">
                <a16:creationId xmlns:a16="http://schemas.microsoft.com/office/drawing/2014/main" id="{97131C63-386F-E04A-AFB4-2AA65CFB9C8A}"/>
              </a:ext>
            </a:extLst>
          </p:cNvPr>
          <p:cNvGraphicFramePr>
            <a:graphicFrameLocks noGrp="1"/>
          </p:cNvGraphicFramePr>
          <p:nvPr>
            <p:extLst>
              <p:ext uri="{D42A27DB-BD31-4B8C-83A1-F6EECF244321}">
                <p14:modId xmlns:p14="http://schemas.microsoft.com/office/powerpoint/2010/main" val="4263353224"/>
              </p:ext>
            </p:extLst>
          </p:nvPr>
        </p:nvGraphicFramePr>
        <p:xfrm>
          <a:off x="612337" y="2224826"/>
          <a:ext cx="10927647" cy="2919481"/>
        </p:xfrm>
        <a:graphic>
          <a:graphicData uri="http://schemas.openxmlformats.org/drawingml/2006/table">
            <a:tbl>
              <a:tblPr firstRow="1" bandRow="1">
                <a:tableStyleId>{22838BEF-8BB2-4498-84A7-C5851F593DF1}</a:tableStyleId>
              </a:tblPr>
              <a:tblGrid>
                <a:gridCol w="4215093">
                  <a:extLst>
                    <a:ext uri="{9D8B030D-6E8A-4147-A177-3AD203B41FA5}">
                      <a16:colId xmlns:a16="http://schemas.microsoft.com/office/drawing/2014/main" val="20000"/>
                    </a:ext>
                  </a:extLst>
                </a:gridCol>
                <a:gridCol w="3122688">
                  <a:extLst>
                    <a:ext uri="{9D8B030D-6E8A-4147-A177-3AD203B41FA5}">
                      <a16:colId xmlns:a16="http://schemas.microsoft.com/office/drawing/2014/main" val="20001"/>
                    </a:ext>
                  </a:extLst>
                </a:gridCol>
                <a:gridCol w="3589866">
                  <a:extLst>
                    <a:ext uri="{9D8B030D-6E8A-4147-A177-3AD203B41FA5}">
                      <a16:colId xmlns:a16="http://schemas.microsoft.com/office/drawing/2014/main" val="20002"/>
                    </a:ext>
                  </a:extLst>
                </a:gridCol>
              </a:tblGrid>
              <a:tr h="5818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400" dirty="0"/>
                        <a:t>CORRESPONDIENTES</a:t>
                      </a:r>
                      <a:r>
                        <a:rPr lang="es-ES_tradnl" sz="2400" baseline="0" dirty="0"/>
                        <a:t> A MESES</a:t>
                      </a:r>
                      <a:endParaRPr lang="es-ES_tradnl" sz="2400" dirty="0">
                        <a:solidFill>
                          <a:schemeClr val="bg2">
                            <a:lumMod val="75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sz="3200">
                        <a:solidFill>
                          <a:schemeClr val="bg2">
                            <a:lumMod val="75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2400" dirty="0"/>
                        <a:t>MONTO</a:t>
                      </a:r>
                      <a:endParaRPr lang="es-ES_tradnl" sz="3200" dirty="0">
                        <a:solidFill>
                          <a:schemeClr val="bg2">
                            <a:lumMod val="75000"/>
                          </a:schemeClr>
                        </a:solidFill>
                      </a:endParaRPr>
                    </a:p>
                  </a:txBody>
                  <a:tcPr/>
                </a:tc>
                <a:extLst>
                  <a:ext uri="{0D108BD9-81ED-4DB2-BD59-A6C34878D82A}">
                    <a16:rowId xmlns:a16="http://schemas.microsoft.com/office/drawing/2014/main" val="10000"/>
                  </a:ext>
                </a:extLst>
              </a:tr>
              <a:tr h="142321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2200"/>
                        <a:t>DICIEMBRE</a:t>
                      </a:r>
                      <a:r>
                        <a:rPr lang="es-ES_tradnl" sz="2200" baseline="0"/>
                        <a:t> 2017</a:t>
                      </a: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2200" baseline="0"/>
                        <a:t>ENERO- FEBRERO 2018</a:t>
                      </a: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2200" baseline="0"/>
                        <a:t>ABRIL A SEPTIEMBRE 2018</a:t>
                      </a:r>
                      <a:endParaRPr lang="es-ES_tradnl" sz="2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000"/>
                        <a:t>Fechas de Resoluciones y</a:t>
                      </a:r>
                      <a:r>
                        <a:rPr lang="es-ES_tradnl" sz="2000" baseline="0"/>
                        <a:t> fechas de desembolsos variables acorde a flujo Min. Finanzas</a:t>
                      </a:r>
                      <a:endParaRPr lang="es-ES_tradnl" sz="200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r-HR" sz="3600" u="none" strike="noStrike" kern="1200" baseline="0"/>
                        <a:t>$4,830,978.81 </a:t>
                      </a:r>
                      <a:endParaRPr lang="hr-HR" sz="3600" b="0" i="0" u="none" strike="noStrike" kern="1200" baseline="0">
                        <a:solidFill>
                          <a:schemeClr val="dk1"/>
                        </a:solidFill>
                        <a:latin typeface="+mn-lt"/>
                        <a:ea typeface="+mn-ea"/>
                        <a:cs typeface="+mn-cs"/>
                      </a:endParaRPr>
                    </a:p>
                  </a:txBody>
                  <a:tcPr anchor="ctr"/>
                </a:tc>
                <a:extLst>
                  <a:ext uri="{0D108BD9-81ED-4DB2-BD59-A6C34878D82A}">
                    <a16:rowId xmlns:a16="http://schemas.microsoft.com/office/drawing/2014/main" val="10001"/>
                  </a:ext>
                </a:extLst>
              </a:tr>
              <a:tr h="646477">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800" kern="1200" dirty="0">
                          <a:effectLst/>
                        </a:rPr>
                        <a:t>Recursos que se utilizaron para el cumplimiento de la planificación institucional, por medio de la cual se han cubierto necesidades programadas existentes en el cantón de acuerdo al presupuesto</a:t>
                      </a:r>
                      <a:r>
                        <a:rPr lang="es-ES_tradnl" sz="1800" kern="1200" baseline="0" dirty="0">
                          <a:effectLst/>
                        </a:rPr>
                        <a:t> planificado en</a:t>
                      </a:r>
                      <a:r>
                        <a:rPr lang="es-ES_tradnl" sz="1800" kern="1200" dirty="0">
                          <a:effectLst/>
                        </a:rPr>
                        <a:t> la gestión administrativa realizada.</a:t>
                      </a:r>
                      <a:endParaRPr lang="es-ES_tradnl" sz="1800" kern="1200" dirty="0">
                        <a:solidFill>
                          <a:schemeClr val="dk1"/>
                        </a:solidFill>
                        <a:effectLst/>
                        <a:latin typeface="+mn-lt"/>
                        <a:ea typeface="+mn-ea"/>
                        <a:cs typeface="+mn-cs"/>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3200" dirty="0"/>
                    </a:p>
                  </a:txBody>
                  <a:tcPr/>
                </a:tc>
                <a:tc hMerge="1">
                  <a:txBody>
                    <a:bodyPr/>
                    <a:lstStyle/>
                    <a:p>
                      <a:pPr algn="ctr"/>
                      <a:endParaRPr lang="es-ES_tradnl" sz="3200" dirty="0"/>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5124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1DCCAAD2-4297-574F-9BAD-3933C336D3E9}"/>
              </a:ext>
            </a:extLst>
          </p:cNvPr>
          <p:cNvGraphicFramePr>
            <a:graphicFrameLocks noGrp="1"/>
          </p:cNvGraphicFramePr>
          <p:nvPr>
            <p:extLst>
              <p:ext uri="{D42A27DB-BD31-4B8C-83A1-F6EECF244321}">
                <p14:modId xmlns:p14="http://schemas.microsoft.com/office/powerpoint/2010/main" val="2913003045"/>
              </p:ext>
            </p:extLst>
          </p:nvPr>
        </p:nvGraphicFramePr>
        <p:xfrm>
          <a:off x="1514700" y="1729260"/>
          <a:ext cx="8752705" cy="3962400"/>
        </p:xfrm>
        <a:graphic>
          <a:graphicData uri="http://schemas.openxmlformats.org/drawingml/2006/table">
            <a:tbl>
              <a:tblPr firstRow="1" bandRow="1">
                <a:tableStyleId>{22838BEF-8BB2-4498-84A7-C5851F593DF1}</a:tableStyleId>
              </a:tblPr>
              <a:tblGrid>
                <a:gridCol w="4726926">
                  <a:extLst>
                    <a:ext uri="{9D8B030D-6E8A-4147-A177-3AD203B41FA5}">
                      <a16:colId xmlns:a16="http://schemas.microsoft.com/office/drawing/2014/main" val="20000"/>
                    </a:ext>
                  </a:extLst>
                </a:gridCol>
                <a:gridCol w="4025779">
                  <a:extLst>
                    <a:ext uri="{9D8B030D-6E8A-4147-A177-3AD203B41FA5}">
                      <a16:colId xmlns:a16="http://schemas.microsoft.com/office/drawing/2014/main" val="20001"/>
                    </a:ext>
                  </a:extLst>
                </a:gridCol>
              </a:tblGrid>
              <a:tr h="1596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400" dirty="0"/>
                        <a:t>CORRESPONDIENTES</a:t>
                      </a:r>
                      <a:r>
                        <a:rPr lang="es-ES_tradnl" sz="3200" baseline="0" dirty="0"/>
                        <a:t> </a:t>
                      </a:r>
                      <a:r>
                        <a:rPr lang="es-ES_tradnl" sz="2400" baseline="0" dirty="0"/>
                        <a:t>A</a:t>
                      </a:r>
                      <a:endParaRPr lang="es-ES_tradnl" sz="3200" dirty="0">
                        <a:solidFill>
                          <a:schemeClr val="bg2">
                            <a:lumMod val="75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2400" dirty="0"/>
                        <a:t>MONTO</a:t>
                      </a:r>
                      <a:endParaRPr lang="es-ES_tradnl" sz="2800" dirty="0">
                        <a:solidFill>
                          <a:schemeClr val="bg2">
                            <a:lumMod val="75000"/>
                          </a:schemeClr>
                        </a:solidFill>
                      </a:endParaRPr>
                    </a:p>
                  </a:txBody>
                  <a:tcPr/>
                </a:tc>
                <a:extLst>
                  <a:ext uri="{0D108BD9-81ED-4DB2-BD59-A6C34878D82A}">
                    <a16:rowId xmlns:a16="http://schemas.microsoft.com/office/drawing/2014/main" val="10000"/>
                  </a:ext>
                </a:extLst>
              </a:tr>
              <a:tr h="98959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2200" baseline="0"/>
                        <a:t>MARZO, OCTUBRE, NOVIEMBRE , DICIEMBRE 2018</a:t>
                      </a: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2200" baseline="0"/>
                        <a:t>Correspondiente al reintegro del </a:t>
                      </a:r>
                      <a:r>
                        <a:rPr lang="es-ES_tradnl" sz="2400" baseline="0"/>
                        <a:t>IVA</a:t>
                      </a:r>
                      <a:endParaRPr lang="es-ES_tradnl" sz="2400" b="1"/>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r-HR" sz="3600" u="none" strike="noStrike" kern="1200" baseline="0" dirty="0"/>
                        <a:t>$ </a:t>
                      </a:r>
                      <a:r>
                        <a:rPr lang="fi-FI" sz="3600" u="none" strike="noStrike" kern="1200" baseline="0" dirty="0"/>
                        <a:t>2,936,577.91</a:t>
                      </a:r>
                      <a:r>
                        <a:rPr lang="hr-HR" sz="3600" u="none" strike="noStrike" kern="1200" baseline="0" dirty="0"/>
                        <a:t> </a:t>
                      </a:r>
                      <a:endParaRPr lang="hr-HR" sz="3600" b="0" i="0" u="none" strike="noStrike" kern="1200" baseline="0" dirty="0">
                        <a:solidFill>
                          <a:schemeClr val="dk1"/>
                        </a:solidFill>
                        <a:latin typeface="+mn-lt"/>
                        <a:ea typeface="+mn-ea"/>
                        <a:cs typeface="+mn-cs"/>
                      </a:endParaRPr>
                    </a:p>
                  </a:txBody>
                  <a:tcPr anchor="ctr"/>
                </a:tc>
                <a:extLst>
                  <a:ext uri="{0D108BD9-81ED-4DB2-BD59-A6C34878D82A}">
                    <a16:rowId xmlns:a16="http://schemas.microsoft.com/office/drawing/2014/main" val="10001"/>
                  </a:ext>
                </a:extLst>
              </a:tr>
              <a:tr h="9186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800" u="none" strike="noStrike" kern="1200" baseline="0"/>
                        <a:t>VALOR PENDIENTE EN BASE A LIQUIDACIONES PREENTADAS AL  COMITÉ DE LA RECONSTRUCCION </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_tradnl" sz="220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3600" u="none" strike="noStrike" kern="1200" baseline="0"/>
                        <a:t>4,476,256.59</a:t>
                      </a:r>
                      <a:endParaRPr lang="hr-HR" sz="3600" b="0" i="0" u="none" strike="noStrike" kern="1200" baseline="0">
                        <a:solidFill>
                          <a:schemeClr val="dk1"/>
                        </a:solidFill>
                        <a:latin typeface="+mn-lt"/>
                        <a:ea typeface="+mn-ea"/>
                        <a:cs typeface="+mn-cs"/>
                      </a:endParaRPr>
                    </a:p>
                  </a:txBody>
                  <a:tcPr anchor="ctr"/>
                </a:tc>
                <a:extLst>
                  <a:ext uri="{0D108BD9-81ED-4DB2-BD59-A6C34878D82A}">
                    <a16:rowId xmlns:a16="http://schemas.microsoft.com/office/drawing/2014/main" val="10002"/>
                  </a:ext>
                </a:extLst>
              </a:tr>
              <a:tr h="68898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3600" b="1" kern="1200" dirty="0">
                          <a:effectLst/>
                        </a:rPr>
                        <a:t>TOTAL PENDIENTE $</a:t>
                      </a:r>
                      <a:r>
                        <a:rPr lang="nb-NO" sz="3600" b="1" u="none" strike="noStrike" kern="1200" baseline="0" dirty="0"/>
                        <a:t>7,412,834.50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2400" kern="1200" dirty="0">
                        <a:solidFill>
                          <a:schemeClr val="dk1"/>
                        </a:solidFill>
                        <a:effectLst/>
                        <a:latin typeface="+mn-lt"/>
                        <a:ea typeface="+mn-ea"/>
                        <a:cs typeface="+mn-cs"/>
                      </a:endParaRPr>
                    </a:p>
                  </a:txBody>
                  <a:tcPr/>
                </a:tc>
                <a:tc hMerge="1">
                  <a:txBody>
                    <a:bodyPr/>
                    <a:lstStyle/>
                    <a:p>
                      <a:pPr algn="ctr"/>
                      <a:endParaRPr lang="es-ES_tradnl" sz="3200" dirty="0"/>
                    </a:p>
                  </a:txBody>
                  <a:tcPr anchor="ctr"/>
                </a:tc>
                <a:extLst>
                  <a:ext uri="{0D108BD9-81ED-4DB2-BD59-A6C34878D82A}">
                    <a16:rowId xmlns:a16="http://schemas.microsoft.com/office/drawing/2014/main" val="10003"/>
                  </a:ext>
                </a:extLst>
              </a:tr>
            </a:tbl>
          </a:graphicData>
        </a:graphic>
      </p:graphicFrame>
      <p:sp>
        <p:nvSpPr>
          <p:cNvPr id="5" name="Título 3">
            <a:extLst>
              <a:ext uri="{FF2B5EF4-FFF2-40B4-BE49-F238E27FC236}">
                <a16:creationId xmlns:a16="http://schemas.microsoft.com/office/drawing/2014/main" id="{775DF6E4-142E-1144-A7A9-C31E98AC24B8}"/>
              </a:ext>
            </a:extLst>
          </p:cNvPr>
          <p:cNvSpPr>
            <a:spLocks noGrp="1"/>
          </p:cNvSpPr>
          <p:nvPr>
            <p:ph type="title"/>
          </p:nvPr>
        </p:nvSpPr>
        <p:spPr>
          <a:xfrm>
            <a:off x="1514699" y="957262"/>
            <a:ext cx="9040089" cy="567771"/>
          </a:xfrm>
        </p:spPr>
        <p:txBody>
          <a:bodyPr>
            <a:noAutofit/>
          </a:bodyPr>
          <a:lstStyle/>
          <a:p>
            <a:r>
              <a:rPr lang="es-ES_tradnl" sz="2000" b="1" dirty="0">
                <a:latin typeface="Arial Black" panose="020B0604020202020204" pitchFamily="34" charset="0"/>
                <a:cs typeface="Arial Black" panose="020B0604020202020204" pitchFamily="34" charset="0"/>
              </a:rPr>
              <a:t>DEVOLUCIONES PENDIENTES DEL MINISTERIO DE FINANZAS:</a:t>
            </a:r>
            <a:br>
              <a:rPr lang="es-ES_tradnl" sz="2000" b="1" dirty="0">
                <a:latin typeface="Arial Black" panose="020B0604020202020204" pitchFamily="34" charset="0"/>
                <a:cs typeface="Arial Black" panose="020B0604020202020204" pitchFamily="34" charset="0"/>
              </a:rPr>
            </a:br>
            <a:r>
              <a:rPr lang="es-ES_tradnl" sz="2000" b="1" dirty="0">
                <a:latin typeface="Arial Black" panose="020B0604020202020204" pitchFamily="34" charset="0"/>
                <a:cs typeface="Arial Black" panose="020B0604020202020204" pitchFamily="34" charset="0"/>
              </a:rPr>
              <a:t>IVA Y COMITÉ RECONSTRUCCIÓN. </a:t>
            </a:r>
            <a:endParaRPr lang="es-ES_tradnl" sz="2000" b="1" spc="-300"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72839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C771B5C-274E-214D-8EDA-EFEF0C46B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280" y="1217785"/>
            <a:ext cx="10058400" cy="3976303"/>
          </a:xfrm>
          <a:prstGeom prst="rect">
            <a:avLst/>
          </a:prstGeom>
        </p:spPr>
      </p:pic>
    </p:spTree>
    <p:extLst>
      <p:ext uri="{BB962C8B-B14F-4D97-AF65-F5344CB8AC3E}">
        <p14:creationId xmlns:p14="http://schemas.microsoft.com/office/powerpoint/2010/main" val="1883865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238A339A-A98C-254A-82F9-097AF161A92E}"/>
              </a:ext>
            </a:extLst>
          </p:cNvPr>
          <p:cNvGraphicFramePr>
            <a:graphicFrameLocks noGrp="1"/>
          </p:cNvGraphicFramePr>
          <p:nvPr>
            <p:extLst>
              <p:ext uri="{D42A27DB-BD31-4B8C-83A1-F6EECF244321}">
                <p14:modId xmlns:p14="http://schemas.microsoft.com/office/powerpoint/2010/main" val="2274148928"/>
              </p:ext>
            </p:extLst>
          </p:nvPr>
        </p:nvGraphicFramePr>
        <p:xfrm>
          <a:off x="987899" y="1857365"/>
          <a:ext cx="9713484" cy="1523769"/>
        </p:xfrm>
        <a:graphic>
          <a:graphicData uri="http://schemas.openxmlformats.org/drawingml/2006/table">
            <a:tbl>
              <a:tblPr firstRow="1" bandRow="1">
                <a:tableStyleId>{22838BEF-8BB2-4498-84A7-C5851F593DF1}</a:tableStyleId>
              </a:tblPr>
              <a:tblGrid>
                <a:gridCol w="9713484">
                  <a:extLst>
                    <a:ext uri="{9D8B030D-6E8A-4147-A177-3AD203B41FA5}">
                      <a16:colId xmlns:a16="http://schemas.microsoft.com/office/drawing/2014/main" val="20000"/>
                    </a:ext>
                  </a:extLst>
                </a:gridCol>
              </a:tblGrid>
              <a:tr h="601488">
                <a:tc>
                  <a:txBody>
                    <a:bodyPr/>
                    <a:lstStyle/>
                    <a:p>
                      <a:pPr algn="ctr"/>
                      <a:r>
                        <a:rPr lang="es-ES_tradnl" sz="2400"/>
                        <a:t>Monto</a:t>
                      </a:r>
                      <a:r>
                        <a:rPr lang="es-ES_tradnl" sz="2400" baseline="0"/>
                        <a:t> general      </a:t>
                      </a:r>
                      <a:endParaRPr lang="es-ES_tradnl" sz="2400">
                        <a:solidFill>
                          <a:schemeClr val="bg2">
                            <a:lumMod val="75000"/>
                          </a:schemeClr>
                        </a:solidFill>
                      </a:endParaRPr>
                    </a:p>
                  </a:txBody>
                  <a:tcPr/>
                </a:tc>
                <a:extLst>
                  <a:ext uri="{0D108BD9-81ED-4DB2-BD59-A6C34878D82A}">
                    <a16:rowId xmlns:a16="http://schemas.microsoft.com/office/drawing/2014/main" val="10000"/>
                  </a:ext>
                </a:extLst>
              </a:tr>
              <a:tr h="922281">
                <a:tc>
                  <a:txBody>
                    <a:bodyPr/>
                    <a:lstStyle/>
                    <a:p>
                      <a:pPr algn="ctr"/>
                      <a:r>
                        <a:rPr lang="en-US" sz="4000" dirty="0"/>
                        <a:t>$3,312,963.24</a:t>
                      </a:r>
                      <a:endParaRPr lang="es-ES_tradnl" sz="4000" dirty="0">
                        <a:solidFill>
                          <a:schemeClr val="bg2">
                            <a:lumMod val="75000"/>
                          </a:schemeClr>
                        </a:solidFill>
                      </a:endParaRPr>
                    </a:p>
                  </a:txBody>
                  <a:tcPr/>
                </a:tc>
                <a:extLst>
                  <a:ext uri="{0D108BD9-81ED-4DB2-BD59-A6C34878D82A}">
                    <a16:rowId xmlns:a16="http://schemas.microsoft.com/office/drawing/2014/main" val="10001"/>
                  </a:ext>
                </a:extLst>
              </a:tr>
            </a:tbl>
          </a:graphicData>
        </a:graphic>
      </p:graphicFrame>
      <p:sp>
        <p:nvSpPr>
          <p:cNvPr id="7" name="Título 3">
            <a:extLst>
              <a:ext uri="{FF2B5EF4-FFF2-40B4-BE49-F238E27FC236}">
                <a16:creationId xmlns:a16="http://schemas.microsoft.com/office/drawing/2014/main" id="{39709ACC-290A-4248-9E05-FB80359973A1}"/>
              </a:ext>
            </a:extLst>
          </p:cNvPr>
          <p:cNvSpPr>
            <a:spLocks noGrp="1"/>
          </p:cNvSpPr>
          <p:nvPr>
            <p:ph type="title"/>
          </p:nvPr>
        </p:nvSpPr>
        <p:spPr>
          <a:xfrm>
            <a:off x="987899" y="679269"/>
            <a:ext cx="7999347" cy="1150132"/>
          </a:xfrm>
        </p:spPr>
        <p:txBody>
          <a:bodyPr>
            <a:noAutofit/>
          </a:bodyPr>
          <a:lstStyle/>
          <a:p>
            <a:r>
              <a:rPr lang="es-ES_tradnl" sz="2400" b="1" spc="-150" dirty="0">
                <a:latin typeface="Arial Black" panose="020B0604020202020204" pitchFamily="34" charset="0"/>
                <a:cs typeface="Arial Black" panose="020B0604020202020204" pitchFamily="34" charset="0"/>
              </a:rPr>
              <a:t>SEGUROS COBRADOS POR LOS BIENES SINIESTRADOS EN EL 16A</a:t>
            </a:r>
          </a:p>
        </p:txBody>
      </p:sp>
      <p:graphicFrame>
        <p:nvGraphicFramePr>
          <p:cNvPr id="8" name="Tabla 7">
            <a:extLst>
              <a:ext uri="{FF2B5EF4-FFF2-40B4-BE49-F238E27FC236}">
                <a16:creationId xmlns:a16="http://schemas.microsoft.com/office/drawing/2014/main" id="{64D045AD-6F4D-2E4C-8F41-F89728C3D758}"/>
              </a:ext>
            </a:extLst>
          </p:cNvPr>
          <p:cNvGraphicFramePr>
            <a:graphicFrameLocks noGrp="1"/>
          </p:cNvGraphicFramePr>
          <p:nvPr>
            <p:extLst>
              <p:ext uri="{D42A27DB-BD31-4B8C-83A1-F6EECF244321}">
                <p14:modId xmlns:p14="http://schemas.microsoft.com/office/powerpoint/2010/main" val="1147425178"/>
              </p:ext>
            </p:extLst>
          </p:nvPr>
        </p:nvGraphicFramePr>
        <p:xfrm>
          <a:off x="987899" y="3381134"/>
          <a:ext cx="9713484" cy="1523769"/>
        </p:xfrm>
        <a:graphic>
          <a:graphicData uri="http://schemas.openxmlformats.org/drawingml/2006/table">
            <a:tbl>
              <a:tblPr firstRow="1" bandRow="1">
                <a:tableStyleId>{22838BEF-8BB2-4498-84A7-C5851F593DF1}</a:tableStyleId>
              </a:tblPr>
              <a:tblGrid>
                <a:gridCol w="9713484">
                  <a:extLst>
                    <a:ext uri="{9D8B030D-6E8A-4147-A177-3AD203B41FA5}">
                      <a16:colId xmlns:a16="http://schemas.microsoft.com/office/drawing/2014/main" val="20000"/>
                    </a:ext>
                  </a:extLst>
                </a:gridCol>
              </a:tblGrid>
              <a:tr h="601488">
                <a:tc>
                  <a:txBody>
                    <a:bodyPr/>
                    <a:lstStyle/>
                    <a:p>
                      <a:pPr algn="ctr"/>
                      <a:r>
                        <a:rPr lang="es-ES_tradnl" sz="2400" dirty="0"/>
                        <a:t>Monto</a:t>
                      </a:r>
                      <a:r>
                        <a:rPr lang="es-ES_tradnl" sz="2400" baseline="0" dirty="0"/>
                        <a:t> cobrado en el  2018   </a:t>
                      </a:r>
                      <a:endParaRPr lang="es-ES_tradnl" sz="2400" dirty="0">
                        <a:solidFill>
                          <a:schemeClr val="bg2">
                            <a:lumMod val="75000"/>
                          </a:schemeClr>
                        </a:solidFill>
                      </a:endParaRPr>
                    </a:p>
                  </a:txBody>
                  <a:tcPr/>
                </a:tc>
                <a:extLst>
                  <a:ext uri="{0D108BD9-81ED-4DB2-BD59-A6C34878D82A}">
                    <a16:rowId xmlns:a16="http://schemas.microsoft.com/office/drawing/2014/main" val="10000"/>
                  </a:ext>
                </a:extLst>
              </a:tr>
              <a:tr h="922281">
                <a:tc>
                  <a:txBody>
                    <a:bodyPr/>
                    <a:lstStyle/>
                    <a:p>
                      <a:pPr algn="ctr"/>
                      <a:r>
                        <a:rPr lang="en-US" sz="4000" dirty="0"/>
                        <a:t>$1,681,504.18</a:t>
                      </a:r>
                      <a:endParaRPr lang="es-ES_tradnl" sz="4000" dirty="0">
                        <a:solidFill>
                          <a:schemeClr val="bg2">
                            <a:lumMod val="75000"/>
                          </a:schemeClr>
                        </a:solidFill>
                      </a:endParaRPr>
                    </a:p>
                  </a:txBody>
                  <a:tcPr/>
                </a:tc>
                <a:extLst>
                  <a:ext uri="{0D108BD9-81ED-4DB2-BD59-A6C34878D82A}">
                    <a16:rowId xmlns:a16="http://schemas.microsoft.com/office/drawing/2014/main" val="10001"/>
                  </a:ext>
                </a:extLst>
              </a:tr>
            </a:tbl>
          </a:graphicData>
        </a:graphic>
      </p:graphicFrame>
      <p:sp>
        <p:nvSpPr>
          <p:cNvPr id="9" name="Rectángulo 8">
            <a:extLst>
              <a:ext uri="{FF2B5EF4-FFF2-40B4-BE49-F238E27FC236}">
                <a16:creationId xmlns:a16="http://schemas.microsoft.com/office/drawing/2014/main" id="{1B771674-BF6C-6B41-8F38-4131C4A593B2}"/>
              </a:ext>
            </a:extLst>
          </p:cNvPr>
          <p:cNvSpPr/>
          <p:nvPr/>
        </p:nvSpPr>
        <p:spPr>
          <a:xfrm>
            <a:off x="987899" y="5102432"/>
            <a:ext cx="9713483" cy="369332"/>
          </a:xfrm>
          <a:prstGeom prst="rect">
            <a:avLst/>
          </a:prstGeom>
        </p:spPr>
        <p:txBody>
          <a:bodyPr wrap="square">
            <a:spAutoFit/>
          </a:bodyPr>
          <a:lstStyle/>
          <a:p>
            <a:pPr algn="ctr"/>
            <a:r>
              <a:rPr lang="es-ES_tradnl" dirty="0">
                <a:latin typeface="+mj-lt"/>
              </a:rPr>
              <a:t>A la fecha todos los valores por concepto de seguros  de bienes siniestrados en el 16A están cobrados</a:t>
            </a:r>
          </a:p>
        </p:txBody>
      </p:sp>
    </p:spTree>
    <p:extLst>
      <p:ext uri="{BB962C8B-B14F-4D97-AF65-F5344CB8AC3E}">
        <p14:creationId xmlns:p14="http://schemas.microsoft.com/office/powerpoint/2010/main" val="1277784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FD15425-F74A-2F40-AA2F-C6C6C64437E1}"/>
              </a:ext>
            </a:extLst>
          </p:cNvPr>
          <p:cNvSpPr>
            <a:spLocks noGrp="1"/>
          </p:cNvSpPr>
          <p:nvPr>
            <p:ph type="title"/>
          </p:nvPr>
        </p:nvSpPr>
        <p:spPr>
          <a:xfrm>
            <a:off x="2231345" y="2903255"/>
            <a:ext cx="8446814" cy="1478570"/>
          </a:xfrm>
        </p:spPr>
        <p:txBody>
          <a:bodyPr>
            <a:normAutofit fontScale="90000"/>
          </a:bodyPr>
          <a:lstStyle/>
          <a:p>
            <a:pPr algn="just"/>
            <a:r>
              <a:rPr lang="es-ES_tradnl" sz="3600" b="1" dirty="0">
                <a:solidFill>
                  <a:schemeClr val="bg1"/>
                </a:solidFill>
              </a:rPr>
              <a:t>Referente a la vía Manta Santa Marianita, informe sobre el estado de la misma, detalle, recursos asignados, el costo total, tiempos de entrega de la obra, contratista adjudicado.                                </a:t>
            </a:r>
            <a:r>
              <a:rPr lang="es-ES_tradnl" sz="3600" dirty="0">
                <a:solidFill>
                  <a:schemeClr val="bg1"/>
                </a:solidFill>
              </a:rPr>
              <a:t> </a:t>
            </a:r>
            <a:br>
              <a:rPr lang="es-ES_tradnl" dirty="0">
                <a:solidFill>
                  <a:schemeClr val="bg1"/>
                </a:solidFill>
              </a:rPr>
            </a:br>
            <a:endParaRPr lang="es-ES_tradnl" dirty="0">
              <a:solidFill>
                <a:schemeClr val="bg1"/>
              </a:solidFill>
            </a:endParaRPr>
          </a:p>
        </p:txBody>
      </p:sp>
      <p:sp>
        <p:nvSpPr>
          <p:cNvPr id="5" name="Rectángulo 4">
            <a:extLst>
              <a:ext uri="{FF2B5EF4-FFF2-40B4-BE49-F238E27FC236}">
                <a16:creationId xmlns:a16="http://schemas.microsoft.com/office/drawing/2014/main" id="{39BF502C-044B-A746-9922-C68D9A1E41F4}"/>
              </a:ext>
            </a:extLst>
          </p:cNvPr>
          <p:cNvSpPr/>
          <p:nvPr/>
        </p:nvSpPr>
        <p:spPr>
          <a:xfrm>
            <a:off x="1167026" y="2240723"/>
            <a:ext cx="1196161" cy="1323439"/>
          </a:xfrm>
          <a:prstGeom prst="rect">
            <a:avLst/>
          </a:prstGeom>
        </p:spPr>
        <p:txBody>
          <a:bodyPr wrap="none">
            <a:spAutoFit/>
          </a:bodyPr>
          <a:lstStyle/>
          <a:p>
            <a:r>
              <a:rPr lang="es-ES_tradnl" sz="8000" dirty="0">
                <a:solidFill>
                  <a:schemeClr val="bg1"/>
                </a:solidFill>
              </a:rPr>
              <a:t>9. </a:t>
            </a:r>
          </a:p>
        </p:txBody>
      </p:sp>
    </p:spTree>
    <p:extLst>
      <p:ext uri="{BB962C8B-B14F-4D97-AF65-F5344CB8AC3E}">
        <p14:creationId xmlns:p14="http://schemas.microsoft.com/office/powerpoint/2010/main" val="352174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05185081-B16B-1F40-A37D-4AEEB637C2B7}"/>
              </a:ext>
            </a:extLst>
          </p:cNvPr>
          <p:cNvSpPr/>
          <p:nvPr/>
        </p:nvSpPr>
        <p:spPr>
          <a:xfrm>
            <a:off x="1950719" y="1099297"/>
            <a:ext cx="8577943" cy="4093428"/>
          </a:xfrm>
          <a:prstGeom prst="rect">
            <a:avLst/>
          </a:prstGeom>
        </p:spPr>
        <p:txBody>
          <a:bodyPr wrap="square">
            <a:spAutoFit/>
          </a:bodyPr>
          <a:lstStyle/>
          <a:p>
            <a:pPr marL="285750" indent="-285750" fontAlgn="ctr">
              <a:buFont typeface="Arial" charset="0"/>
              <a:buChar char="•"/>
            </a:pPr>
            <a:r>
              <a:rPr lang="en-US" sz="2800" dirty="0"/>
              <a:t>Monto </a:t>
            </a:r>
            <a:r>
              <a:rPr lang="en-US" sz="2800" dirty="0" err="1"/>
              <a:t>estimado</a:t>
            </a:r>
            <a:r>
              <a:rPr lang="en-US" sz="2800" dirty="0"/>
              <a:t> </a:t>
            </a:r>
            <a:r>
              <a:rPr lang="en-US" sz="2800" dirty="0" err="1"/>
              <a:t>por</a:t>
            </a:r>
            <a:r>
              <a:rPr lang="en-US" sz="2800" dirty="0"/>
              <a:t> las 6 </a:t>
            </a:r>
            <a:r>
              <a:rPr lang="en-US" sz="2800" dirty="0" err="1"/>
              <a:t>fases</a:t>
            </a:r>
            <a:r>
              <a:rPr lang="en-US" sz="2800" dirty="0"/>
              <a:t> </a:t>
            </a:r>
            <a:r>
              <a:rPr lang="en-US" sz="3200" b="1" dirty="0"/>
              <a:t>$ </a:t>
            </a:r>
            <a:r>
              <a:rPr lang="en-US" sz="3600" b="1" dirty="0"/>
              <a:t>10.816.343,54</a:t>
            </a:r>
            <a:endParaRPr lang="en-US" sz="3200" b="1" dirty="0"/>
          </a:p>
          <a:p>
            <a:pPr marL="285750" indent="-285750" fontAlgn="ctr">
              <a:buFont typeface="Arial" charset="0"/>
              <a:buChar char="•"/>
            </a:pPr>
            <a:endParaRPr lang="en-US" sz="2800" dirty="0"/>
          </a:p>
          <a:p>
            <a:pPr marL="285750" indent="-285750" fontAlgn="ctr">
              <a:buFont typeface="Arial" charset="0"/>
              <a:buChar char="•"/>
            </a:pPr>
            <a:r>
              <a:rPr lang="en-US" sz="2800" dirty="0"/>
              <a:t>Son 6.9 </a:t>
            </a:r>
            <a:r>
              <a:rPr lang="en-US" sz="2800" dirty="0" err="1"/>
              <a:t>kil</a:t>
            </a:r>
            <a:r>
              <a:rPr lang="es-ES" sz="2800" dirty="0" err="1"/>
              <a:t>ómetros</a:t>
            </a:r>
            <a:r>
              <a:rPr lang="es-ES" sz="2800" dirty="0"/>
              <a:t> de vía</a:t>
            </a:r>
          </a:p>
          <a:p>
            <a:pPr marL="285750" indent="-285750" fontAlgn="ctr">
              <a:buFont typeface="Arial" charset="0"/>
              <a:buChar char="•"/>
            </a:pPr>
            <a:endParaRPr lang="en-US" sz="2800" dirty="0"/>
          </a:p>
          <a:p>
            <a:pPr marL="285750" indent="-285750" fontAlgn="ctr">
              <a:buFont typeface="Arial" charset="0"/>
              <a:buChar char="•"/>
            </a:pPr>
            <a:r>
              <a:rPr lang="en-US" sz="2800" dirty="0" err="1">
                <a:latin typeface="Calibri" charset="0"/>
              </a:rPr>
              <a:t>Fase</a:t>
            </a:r>
            <a:r>
              <a:rPr lang="en-US" sz="2800" dirty="0">
                <a:latin typeface="Calibri" charset="0"/>
              </a:rPr>
              <a:t> l: al </a:t>
            </a:r>
            <a:r>
              <a:rPr lang="en-US" sz="2800" dirty="0" err="1">
                <a:latin typeface="Calibri" charset="0"/>
              </a:rPr>
              <a:t>ser</a:t>
            </a:r>
            <a:r>
              <a:rPr lang="en-US" sz="2800" dirty="0">
                <a:latin typeface="Calibri" charset="0"/>
              </a:rPr>
              <a:t> </a:t>
            </a:r>
            <a:r>
              <a:rPr lang="en-US" sz="2800" dirty="0" err="1">
                <a:latin typeface="Calibri" charset="0"/>
              </a:rPr>
              <a:t>parte</a:t>
            </a:r>
            <a:r>
              <a:rPr lang="en-US" sz="2800" dirty="0">
                <a:latin typeface="Calibri" charset="0"/>
              </a:rPr>
              <a:t> de </a:t>
            </a:r>
            <a:r>
              <a:rPr lang="en-US" sz="2800" dirty="0" err="1">
                <a:latin typeface="Calibri" charset="0"/>
              </a:rPr>
              <a:t>una</a:t>
            </a:r>
            <a:r>
              <a:rPr lang="en-US" sz="2800" dirty="0">
                <a:latin typeface="Calibri" charset="0"/>
              </a:rPr>
              <a:t> v</a:t>
            </a:r>
            <a:r>
              <a:rPr lang="es-ES" sz="2800" dirty="0" err="1">
                <a:latin typeface="Calibri" charset="0"/>
              </a:rPr>
              <a:t>ía</a:t>
            </a:r>
            <a:r>
              <a:rPr lang="es-ES" sz="2800" dirty="0">
                <a:latin typeface="Calibri" charset="0"/>
              </a:rPr>
              <a:t> esta</a:t>
            </a:r>
            <a:r>
              <a:rPr lang="es-ES_tradnl" sz="2800" dirty="0"/>
              <a:t>tal, se requiere la autorización del MTOP para su ejecución, la cual consiste en la ampliación de la vía.</a:t>
            </a:r>
          </a:p>
          <a:p>
            <a:pPr marL="285750" indent="-285750" fontAlgn="ctr">
              <a:buFont typeface="Arial" charset="0"/>
              <a:buChar char="•"/>
            </a:pPr>
            <a:endParaRPr lang="es-ES_tradnl" sz="2800" dirty="0"/>
          </a:p>
          <a:p>
            <a:pPr marL="285750" indent="-285750" fontAlgn="ctr">
              <a:buFont typeface="Arial" charset="0"/>
              <a:buChar char="•"/>
            </a:pPr>
            <a:r>
              <a:rPr lang="es-ES_tradnl" sz="2800" dirty="0"/>
              <a:t>Fase ll: ejecutada 2017  con monto de </a:t>
            </a:r>
            <a:r>
              <a:rPr lang="en-US" sz="2800" dirty="0"/>
              <a:t>$ 1.148.480,78</a:t>
            </a:r>
            <a:endParaRPr lang="en-US" sz="2800" dirty="0">
              <a:latin typeface="Calibri" charset="0"/>
            </a:endParaRPr>
          </a:p>
        </p:txBody>
      </p:sp>
    </p:spTree>
    <p:extLst>
      <p:ext uri="{BB962C8B-B14F-4D97-AF65-F5344CB8AC3E}">
        <p14:creationId xmlns:p14="http://schemas.microsoft.com/office/powerpoint/2010/main" val="4208354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DF4892A-59E2-E044-BFDB-B04E6015E360}"/>
              </a:ext>
            </a:extLst>
          </p:cNvPr>
          <p:cNvSpPr/>
          <p:nvPr/>
        </p:nvSpPr>
        <p:spPr>
          <a:xfrm>
            <a:off x="1661162" y="4615705"/>
            <a:ext cx="9677401" cy="523220"/>
          </a:xfrm>
          <a:prstGeom prst="rect">
            <a:avLst/>
          </a:prstGeom>
        </p:spPr>
        <p:txBody>
          <a:bodyPr wrap="square">
            <a:spAutoFit/>
          </a:bodyPr>
          <a:lstStyle/>
          <a:p>
            <a:pPr lvl="0"/>
            <a:r>
              <a:rPr lang="es-ES_tradnl" sz="2800" dirty="0">
                <a:latin typeface="+mj-lt"/>
              </a:rPr>
              <a:t> INVERSIÓN</a:t>
            </a:r>
            <a:r>
              <a:rPr lang="es-ES" sz="2800" dirty="0">
                <a:latin typeface="+mj-lt"/>
              </a:rPr>
              <a:t> 2018:</a:t>
            </a:r>
            <a:r>
              <a:rPr lang="es-ES_tradnl" sz="2800" dirty="0">
                <a:latin typeface="+mj-lt"/>
              </a:rPr>
              <a:t> Costo Total de $1 '078.968,84 (Incluye IVA)</a:t>
            </a:r>
          </a:p>
        </p:txBody>
      </p:sp>
      <p:sp>
        <p:nvSpPr>
          <p:cNvPr id="2" name="Rectángulo 1">
            <a:extLst>
              <a:ext uri="{FF2B5EF4-FFF2-40B4-BE49-F238E27FC236}">
                <a16:creationId xmlns:a16="http://schemas.microsoft.com/office/drawing/2014/main" id="{78CE8CEC-B34E-6844-99F8-66FC26D6E6AC}"/>
              </a:ext>
            </a:extLst>
          </p:cNvPr>
          <p:cNvSpPr/>
          <p:nvPr/>
        </p:nvSpPr>
        <p:spPr>
          <a:xfrm>
            <a:off x="2026922" y="830053"/>
            <a:ext cx="7950926" cy="3785652"/>
          </a:xfrm>
          <a:prstGeom prst="rect">
            <a:avLst/>
          </a:prstGeom>
        </p:spPr>
        <p:txBody>
          <a:bodyPr wrap="square">
            <a:spAutoFit/>
          </a:bodyPr>
          <a:lstStyle/>
          <a:p>
            <a:pPr marL="285750" indent="-285750" fontAlgn="ctr">
              <a:buFont typeface="Arial" charset="0"/>
              <a:buChar char="•"/>
            </a:pPr>
            <a:endParaRPr lang="en-US" sz="2400" b="1" dirty="0"/>
          </a:p>
          <a:p>
            <a:pPr marL="342900" lvl="0" indent="-342900" algn="just">
              <a:buFont typeface="Arial" charset="0"/>
              <a:buChar char="•"/>
            </a:pPr>
            <a:r>
              <a:rPr lang="es-ES_tradnl" sz="2400" dirty="0"/>
              <a:t>En construcción la Fase III de la Vía San Mateo-Santa Marianita</a:t>
            </a:r>
          </a:p>
          <a:p>
            <a:pPr marL="342900" lvl="0" indent="-342900" algn="just">
              <a:buFont typeface="Arial" charset="0"/>
              <a:buChar char="•"/>
            </a:pPr>
            <a:r>
              <a:rPr lang="es-ES_tradnl" sz="2400" dirty="0"/>
              <a:t>El monto de esta fase es de $999,894.13</a:t>
            </a:r>
          </a:p>
          <a:p>
            <a:pPr marL="342900" lvl="0" indent="-342900" algn="just">
              <a:buFont typeface="Arial" charset="0"/>
              <a:buChar char="•"/>
            </a:pPr>
            <a:r>
              <a:rPr lang="es-ES_tradnl" sz="2400" dirty="0"/>
              <a:t>El contratista de la Obra es la Inmobiliaria IMVIARDU S.A</a:t>
            </a:r>
          </a:p>
          <a:p>
            <a:pPr marL="342900" lvl="0" indent="-342900" algn="just">
              <a:buFont typeface="Arial" charset="0"/>
              <a:buChar char="•"/>
            </a:pPr>
            <a:r>
              <a:rPr lang="es-ES_tradnl" sz="2400" dirty="0"/>
              <a:t>Avance del 85%</a:t>
            </a:r>
          </a:p>
          <a:p>
            <a:pPr marL="342900" lvl="0" indent="-342900" algn="just">
              <a:buFont typeface="Arial" charset="0"/>
              <a:buChar char="•"/>
            </a:pPr>
            <a:r>
              <a:rPr lang="es-ES_tradnl" sz="2400" dirty="0"/>
              <a:t>Se realizó un Contrato complementario de $79,074.71.</a:t>
            </a:r>
          </a:p>
          <a:p>
            <a:pPr marL="342900" indent="-342900" algn="just">
              <a:buFont typeface="Arial" charset="0"/>
              <a:buChar char="•"/>
            </a:pPr>
            <a:r>
              <a:rPr lang="en-US" sz="2400" dirty="0"/>
              <a:t>Entre las </a:t>
            </a:r>
            <a:r>
              <a:rPr lang="en-US" sz="2400" dirty="0" err="1"/>
              <a:t>fases</a:t>
            </a:r>
            <a:r>
              <a:rPr lang="en-US" sz="2400" dirty="0"/>
              <a:t> II y III se </a:t>
            </a:r>
            <a:r>
              <a:rPr lang="en-US" sz="2400" dirty="0" err="1"/>
              <a:t>han</a:t>
            </a:r>
            <a:r>
              <a:rPr lang="en-US" sz="2400" dirty="0"/>
              <a:t> </a:t>
            </a:r>
            <a:r>
              <a:rPr lang="en-US" sz="2400" dirty="0" err="1"/>
              <a:t>construido</a:t>
            </a:r>
            <a:r>
              <a:rPr lang="en-US" sz="2400" dirty="0"/>
              <a:t> 1,48 </a:t>
            </a:r>
            <a:r>
              <a:rPr lang="en-US" sz="2400" dirty="0" err="1"/>
              <a:t>kil</a:t>
            </a:r>
            <a:r>
              <a:rPr lang="es-ES" sz="2400" dirty="0" err="1"/>
              <a:t>ómetros</a:t>
            </a:r>
            <a:r>
              <a:rPr lang="es-ES" sz="2400" dirty="0"/>
              <a:t> de vía</a:t>
            </a:r>
          </a:p>
          <a:p>
            <a:pPr marL="342900" lvl="0" indent="-342900" algn="just">
              <a:buFont typeface="Arial" charset="0"/>
              <a:buChar char="•"/>
            </a:pPr>
            <a:endParaRPr lang="es-ES_tradnl" sz="2400" dirty="0"/>
          </a:p>
        </p:txBody>
      </p:sp>
    </p:spTree>
    <p:extLst>
      <p:ext uri="{BB962C8B-B14F-4D97-AF65-F5344CB8AC3E}">
        <p14:creationId xmlns:p14="http://schemas.microsoft.com/office/powerpoint/2010/main" val="3765120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C2BB9A8-75E7-8B4A-967A-DEC4C31FD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24" y="1293223"/>
            <a:ext cx="10789380" cy="3663840"/>
          </a:xfrm>
          <a:prstGeom prst="rect">
            <a:avLst/>
          </a:prstGeom>
        </p:spPr>
      </p:pic>
    </p:spTree>
    <p:extLst>
      <p:ext uri="{BB962C8B-B14F-4D97-AF65-F5344CB8AC3E}">
        <p14:creationId xmlns:p14="http://schemas.microsoft.com/office/powerpoint/2010/main" val="2959386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495AB5BA-07D4-8F44-8B73-1A9D09BABFB6}"/>
              </a:ext>
            </a:extLst>
          </p:cNvPr>
          <p:cNvGraphicFramePr>
            <a:graphicFrameLocks noGrp="1"/>
          </p:cNvGraphicFramePr>
          <p:nvPr>
            <p:extLst>
              <p:ext uri="{D42A27DB-BD31-4B8C-83A1-F6EECF244321}">
                <p14:modId xmlns:p14="http://schemas.microsoft.com/office/powerpoint/2010/main" val="1492982263"/>
              </p:ext>
            </p:extLst>
          </p:nvPr>
        </p:nvGraphicFramePr>
        <p:xfrm>
          <a:off x="1697065" y="2239155"/>
          <a:ext cx="8663552" cy="1981200"/>
        </p:xfrm>
        <a:graphic>
          <a:graphicData uri="http://schemas.openxmlformats.org/drawingml/2006/table">
            <a:tbl>
              <a:tblPr firstRow="1" bandRow="1">
                <a:tableStyleId>{22838BEF-8BB2-4498-84A7-C5851F593DF1}</a:tableStyleId>
              </a:tblPr>
              <a:tblGrid>
                <a:gridCol w="3316636">
                  <a:extLst>
                    <a:ext uri="{9D8B030D-6E8A-4147-A177-3AD203B41FA5}">
                      <a16:colId xmlns:a16="http://schemas.microsoft.com/office/drawing/2014/main" val="20000"/>
                    </a:ext>
                  </a:extLst>
                </a:gridCol>
                <a:gridCol w="2712035">
                  <a:extLst>
                    <a:ext uri="{9D8B030D-6E8A-4147-A177-3AD203B41FA5}">
                      <a16:colId xmlns:a16="http://schemas.microsoft.com/office/drawing/2014/main" val="20001"/>
                    </a:ext>
                  </a:extLst>
                </a:gridCol>
                <a:gridCol w="2634881">
                  <a:extLst>
                    <a:ext uri="{9D8B030D-6E8A-4147-A177-3AD203B41FA5}">
                      <a16:colId xmlns:a16="http://schemas.microsoft.com/office/drawing/2014/main" val="20002"/>
                    </a:ext>
                  </a:extLst>
                </a:gridCol>
              </a:tblGrid>
              <a:tr h="540287">
                <a:tc rowSpan="2">
                  <a:txBody>
                    <a:bodyPr/>
                    <a:lstStyle/>
                    <a:p>
                      <a:pPr algn="ctr"/>
                      <a:r>
                        <a:rPr lang="es-ES_tradnl" sz="2800" dirty="0"/>
                        <a:t>TOTAL</a:t>
                      </a:r>
                      <a:r>
                        <a:rPr lang="es-ES_tradnl" sz="2800" baseline="0" dirty="0"/>
                        <a:t> GENERAL</a:t>
                      </a:r>
                    </a:p>
                    <a:p>
                      <a:pPr algn="ctr"/>
                      <a:r>
                        <a:rPr lang="es-ES_tradnl" sz="2800" baseline="0" dirty="0"/>
                        <a:t>ENERO- DICIEMBRE 2018</a:t>
                      </a:r>
                      <a:endParaRPr lang="es-ES_tradnl" sz="2800" dirty="0">
                        <a:solidFill>
                          <a:schemeClr val="bg1"/>
                        </a:solidFill>
                      </a:endParaRPr>
                    </a:p>
                  </a:txBody>
                  <a:tcPr anchor="ctr"/>
                </a:tc>
                <a:tc>
                  <a:txBody>
                    <a:bodyPr/>
                    <a:lstStyle/>
                    <a:p>
                      <a:pPr algn="ctr"/>
                      <a:r>
                        <a:rPr lang="es-ES_tradnl" sz="2800" dirty="0"/>
                        <a:t>CODIFICADO</a:t>
                      </a:r>
                      <a:endParaRPr lang="es-ES_tradnl" sz="2800"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dirty="0"/>
                        <a:t>DEVENGADO</a:t>
                      </a:r>
                      <a:r>
                        <a:rPr lang="es-ES_tradnl" sz="2000" baseline="0" dirty="0"/>
                        <a:t> ACUMULADO</a:t>
                      </a:r>
                      <a:endParaRPr lang="es-ES_tradnl" sz="2000" dirty="0">
                        <a:solidFill>
                          <a:schemeClr val="bg1"/>
                        </a:solidFill>
                      </a:endParaRPr>
                    </a:p>
                  </a:txBody>
                  <a:tcPr/>
                </a:tc>
                <a:extLst>
                  <a:ext uri="{0D108BD9-81ED-4DB2-BD59-A6C34878D82A}">
                    <a16:rowId xmlns:a16="http://schemas.microsoft.com/office/drawing/2014/main" val="10000"/>
                  </a:ext>
                </a:extLst>
              </a:tr>
              <a:tr h="929368">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tc>
                <a:tc>
                  <a:txBody>
                    <a:bodyPr/>
                    <a:lstStyle/>
                    <a:p>
                      <a:endParaRPr lang="es-ES_tradnl" sz="1800" u="none" strike="noStrike" kern="1200" baseline="0" dirty="0"/>
                    </a:p>
                    <a:p>
                      <a:r>
                        <a:rPr lang="nb-NO" sz="2400" u="none" strike="noStrike" kern="1200" baseline="0" dirty="0"/>
                        <a:t> $ 132,514,295.11</a:t>
                      </a:r>
                    </a:p>
                    <a:p>
                      <a:pPr algn="ctr"/>
                      <a:endParaRPr lang="es-ES_tradnl" sz="3600" dirty="0"/>
                    </a:p>
                  </a:txBody>
                  <a:tcPr anchor="ctr"/>
                </a:tc>
                <a:tc>
                  <a:txBody>
                    <a:bodyPr/>
                    <a:lstStyle/>
                    <a:p>
                      <a:endParaRPr lang="es-ES_tradnl" sz="1800" u="none" strike="noStrike" kern="1200" baseline="0" dirty="0"/>
                    </a:p>
                    <a:p>
                      <a:r>
                        <a:rPr lang="is-IS" sz="1800" u="none" strike="noStrike" kern="1200" baseline="0" dirty="0"/>
                        <a:t> </a:t>
                      </a:r>
                      <a:r>
                        <a:rPr lang="is-IS" sz="2400" u="none" strike="noStrike" kern="1200" baseline="0" dirty="0"/>
                        <a:t>$106,467,048.32</a:t>
                      </a:r>
                    </a:p>
                    <a:p>
                      <a:pPr algn="ctr"/>
                      <a:endParaRPr lang="es-ES_tradnl" sz="3600" dirty="0"/>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25505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21EB047-B90E-6A4C-B925-DC3C0FAB5AD4}"/>
              </a:ext>
            </a:extLst>
          </p:cNvPr>
          <p:cNvSpPr>
            <a:spLocks noGrp="1"/>
          </p:cNvSpPr>
          <p:nvPr>
            <p:ph type="title"/>
          </p:nvPr>
        </p:nvSpPr>
        <p:spPr>
          <a:xfrm>
            <a:off x="774502" y="1489167"/>
            <a:ext cx="11256390" cy="757646"/>
          </a:xfrm>
        </p:spPr>
        <p:txBody>
          <a:bodyPr>
            <a:noAutofit/>
          </a:bodyPr>
          <a:lstStyle/>
          <a:p>
            <a:pPr algn="ctr"/>
            <a:r>
              <a:rPr lang="es-ES_tradnl" sz="2800" b="1" dirty="0">
                <a:latin typeface="Arial Black" panose="020B0604020202020204" pitchFamily="34" charset="0"/>
                <a:cs typeface="Arial Black" panose="020B0604020202020204" pitchFamily="34" charset="0"/>
              </a:rPr>
              <a:t>SE</a:t>
            </a:r>
            <a:r>
              <a:rPr lang="es-ES" sz="2800" b="1" dirty="0">
                <a:latin typeface="Arial Black" panose="020B0604020202020204" pitchFamily="34" charset="0"/>
                <a:cs typeface="Arial Black" panose="020B0604020202020204" pitchFamily="34" charset="0"/>
              </a:rPr>
              <a:t> ESTABLECIÓ PARA EL GAD MANTA EN EL AÑO 2018 </a:t>
            </a:r>
            <a:endParaRPr lang="es-ES_tradnl" sz="2800" b="1" dirty="0">
              <a:latin typeface="Arial Black" panose="020B0604020202020204" pitchFamily="34" charset="0"/>
              <a:cs typeface="Arial Black" panose="020B0604020202020204" pitchFamily="34" charset="0"/>
            </a:endParaRPr>
          </a:p>
        </p:txBody>
      </p:sp>
      <p:graphicFrame>
        <p:nvGraphicFramePr>
          <p:cNvPr id="4" name="Tabla 3">
            <a:extLst>
              <a:ext uri="{FF2B5EF4-FFF2-40B4-BE49-F238E27FC236}">
                <a16:creationId xmlns:a16="http://schemas.microsoft.com/office/drawing/2014/main" id="{2F7F6CA4-CD9A-9D4B-B9CB-98CADD614F67}"/>
              </a:ext>
            </a:extLst>
          </p:cNvPr>
          <p:cNvGraphicFramePr>
            <a:graphicFrameLocks noGrp="1"/>
          </p:cNvGraphicFramePr>
          <p:nvPr>
            <p:extLst>
              <p:ext uri="{D42A27DB-BD31-4B8C-83A1-F6EECF244321}">
                <p14:modId xmlns:p14="http://schemas.microsoft.com/office/powerpoint/2010/main" val="1513783690"/>
              </p:ext>
            </p:extLst>
          </p:nvPr>
        </p:nvGraphicFramePr>
        <p:xfrm>
          <a:off x="1827749" y="3128094"/>
          <a:ext cx="8849710" cy="1569448"/>
        </p:xfrm>
        <a:graphic>
          <a:graphicData uri="http://schemas.openxmlformats.org/drawingml/2006/table">
            <a:tbl>
              <a:tblPr firstRow="1" bandRow="1">
                <a:tableStyleId>{22838BEF-8BB2-4498-84A7-C5851F593DF1}</a:tableStyleId>
              </a:tblPr>
              <a:tblGrid>
                <a:gridCol w="4118630">
                  <a:extLst>
                    <a:ext uri="{9D8B030D-6E8A-4147-A177-3AD203B41FA5}">
                      <a16:colId xmlns:a16="http://schemas.microsoft.com/office/drawing/2014/main" val="20000"/>
                    </a:ext>
                  </a:extLst>
                </a:gridCol>
                <a:gridCol w="2476153">
                  <a:extLst>
                    <a:ext uri="{9D8B030D-6E8A-4147-A177-3AD203B41FA5}">
                      <a16:colId xmlns:a16="http://schemas.microsoft.com/office/drawing/2014/main" val="20001"/>
                    </a:ext>
                  </a:extLst>
                </a:gridCol>
                <a:gridCol w="2254927">
                  <a:extLst>
                    <a:ext uri="{9D8B030D-6E8A-4147-A177-3AD203B41FA5}">
                      <a16:colId xmlns:a16="http://schemas.microsoft.com/office/drawing/2014/main" val="20002"/>
                    </a:ext>
                  </a:extLst>
                </a:gridCol>
              </a:tblGrid>
              <a:tr h="540287">
                <a:tc rowSpan="2">
                  <a:txBody>
                    <a:bodyPr/>
                    <a:lstStyle/>
                    <a:p>
                      <a:pPr algn="ctr"/>
                      <a:r>
                        <a:rPr lang="es-ES_tradnl" sz="2800" dirty="0"/>
                        <a:t>TOTAL</a:t>
                      </a:r>
                      <a:r>
                        <a:rPr lang="es-ES_tradnl" sz="2800" baseline="0" dirty="0"/>
                        <a:t> GENERAL</a:t>
                      </a:r>
                    </a:p>
                    <a:p>
                      <a:pPr algn="ctr"/>
                      <a:r>
                        <a:rPr lang="es-ES_tradnl" sz="2800" baseline="0" dirty="0"/>
                        <a:t>ENERO- DICIEMBRE 2018</a:t>
                      </a:r>
                      <a:endParaRPr lang="es-ES_tradnl" sz="2800" dirty="0">
                        <a:solidFill>
                          <a:schemeClr val="bg1"/>
                        </a:solidFill>
                      </a:endParaRPr>
                    </a:p>
                  </a:txBody>
                  <a:tcPr anchor="ctr"/>
                </a:tc>
                <a:tc>
                  <a:txBody>
                    <a:bodyPr/>
                    <a:lstStyle/>
                    <a:p>
                      <a:pPr algn="ctr"/>
                      <a:r>
                        <a:rPr lang="es-ES_tradnl" dirty="0"/>
                        <a:t>EJECUCI</a:t>
                      </a:r>
                      <a:r>
                        <a:rPr lang="es-ES" dirty="0"/>
                        <a:t>ÓN PROGRAMÁTICA</a:t>
                      </a:r>
                      <a:endParaRPr lang="es-ES_tradnl"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dirty="0"/>
                        <a:t>EFICIENCIA</a:t>
                      </a:r>
                      <a:r>
                        <a:rPr lang="es-ES" baseline="0" dirty="0"/>
                        <a:t> </a:t>
                      </a:r>
                      <a:r>
                        <a:rPr lang="es-ES" dirty="0"/>
                        <a:t>PRESUPUESTARIA</a:t>
                      </a:r>
                      <a:endParaRPr lang="es-ES_tradnl" dirty="0"/>
                    </a:p>
                  </a:txBody>
                  <a:tcPr/>
                </a:tc>
                <a:extLst>
                  <a:ext uri="{0D108BD9-81ED-4DB2-BD59-A6C34878D82A}">
                    <a16:rowId xmlns:a16="http://schemas.microsoft.com/office/drawing/2014/main" val="10000"/>
                  </a:ext>
                </a:extLst>
              </a:tr>
              <a:tr h="929368">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tc>
                <a:tc>
                  <a:txBody>
                    <a:bodyPr/>
                    <a:lstStyle/>
                    <a:p>
                      <a:pPr algn="ctr"/>
                      <a:r>
                        <a:rPr lang="es-ES_tradnl" sz="3600" dirty="0"/>
                        <a:t>71.78%</a:t>
                      </a:r>
                    </a:p>
                  </a:txBody>
                  <a:tcPr anchor="ctr"/>
                </a:tc>
                <a:tc>
                  <a:txBody>
                    <a:bodyPr/>
                    <a:lstStyle/>
                    <a:p>
                      <a:pPr algn="ctr"/>
                      <a:r>
                        <a:rPr lang="es-ES" sz="3600" dirty="0"/>
                        <a:t>90.89</a:t>
                      </a:r>
                      <a:r>
                        <a:rPr lang="mr-IN" sz="3600" dirty="0"/>
                        <a:t>%</a:t>
                      </a:r>
                      <a:endParaRPr lang="es-ES_tradnl" sz="3600" dirty="0"/>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312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2" name="Tabla 11">
            <a:extLst>
              <a:ext uri="{FF2B5EF4-FFF2-40B4-BE49-F238E27FC236}">
                <a16:creationId xmlns:a16="http://schemas.microsoft.com/office/drawing/2014/main" id="{4579F399-AC47-5E4F-9AF7-C5CEC9B8AB17}"/>
              </a:ext>
            </a:extLst>
          </p:cNvPr>
          <p:cNvGraphicFramePr>
            <a:graphicFrameLocks noGrp="1"/>
          </p:cNvGraphicFramePr>
          <p:nvPr>
            <p:extLst>
              <p:ext uri="{D42A27DB-BD31-4B8C-83A1-F6EECF244321}">
                <p14:modId xmlns:p14="http://schemas.microsoft.com/office/powerpoint/2010/main" val="462489464"/>
              </p:ext>
            </p:extLst>
          </p:nvPr>
        </p:nvGraphicFramePr>
        <p:xfrm>
          <a:off x="1670994" y="2441514"/>
          <a:ext cx="8849710" cy="1569448"/>
        </p:xfrm>
        <a:graphic>
          <a:graphicData uri="http://schemas.openxmlformats.org/drawingml/2006/table">
            <a:tbl>
              <a:tblPr firstRow="1" bandRow="1">
                <a:tableStyleId>{22838BEF-8BB2-4498-84A7-C5851F593DF1}</a:tableStyleId>
              </a:tblPr>
              <a:tblGrid>
                <a:gridCol w="4118630">
                  <a:extLst>
                    <a:ext uri="{9D8B030D-6E8A-4147-A177-3AD203B41FA5}">
                      <a16:colId xmlns:a16="http://schemas.microsoft.com/office/drawing/2014/main" val="20000"/>
                    </a:ext>
                  </a:extLst>
                </a:gridCol>
                <a:gridCol w="2476153">
                  <a:extLst>
                    <a:ext uri="{9D8B030D-6E8A-4147-A177-3AD203B41FA5}">
                      <a16:colId xmlns:a16="http://schemas.microsoft.com/office/drawing/2014/main" val="20001"/>
                    </a:ext>
                  </a:extLst>
                </a:gridCol>
                <a:gridCol w="2254927">
                  <a:extLst>
                    <a:ext uri="{9D8B030D-6E8A-4147-A177-3AD203B41FA5}">
                      <a16:colId xmlns:a16="http://schemas.microsoft.com/office/drawing/2014/main" val="20002"/>
                    </a:ext>
                  </a:extLst>
                </a:gridCol>
              </a:tblGrid>
              <a:tr h="540287">
                <a:tc rowSpan="2">
                  <a:txBody>
                    <a:bodyPr/>
                    <a:lstStyle/>
                    <a:p>
                      <a:pPr algn="ctr"/>
                      <a:r>
                        <a:rPr lang="es-ES_tradnl" sz="2800" dirty="0"/>
                        <a:t>TOTAL</a:t>
                      </a:r>
                      <a:r>
                        <a:rPr lang="es-ES_tradnl" sz="2800" baseline="0" dirty="0"/>
                        <a:t> GENERAL</a:t>
                      </a:r>
                    </a:p>
                    <a:p>
                      <a:pPr algn="ctr"/>
                      <a:r>
                        <a:rPr lang="es-ES_tradnl" sz="2800" baseline="0" dirty="0"/>
                        <a:t>ENERO 2018- MARZO 2019</a:t>
                      </a:r>
                      <a:endParaRPr lang="es-ES_tradnl" sz="2800" dirty="0">
                        <a:solidFill>
                          <a:schemeClr val="bg1"/>
                        </a:solidFill>
                      </a:endParaRPr>
                    </a:p>
                  </a:txBody>
                  <a:tcPr anchor="ctr"/>
                </a:tc>
                <a:tc>
                  <a:txBody>
                    <a:bodyPr/>
                    <a:lstStyle/>
                    <a:p>
                      <a:pPr algn="ctr"/>
                      <a:r>
                        <a:rPr lang="es-ES_tradnl" dirty="0"/>
                        <a:t>EJECUCI</a:t>
                      </a:r>
                      <a:r>
                        <a:rPr lang="es-ES" dirty="0"/>
                        <a:t>ÓN PROGRAMÁTICA</a:t>
                      </a:r>
                      <a:endParaRPr lang="es-ES_tradnl"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dirty="0"/>
                        <a:t>EFICIENCIA</a:t>
                      </a:r>
                      <a:r>
                        <a:rPr lang="es-ES" baseline="0" dirty="0"/>
                        <a:t> </a:t>
                      </a:r>
                      <a:r>
                        <a:rPr lang="es-ES" dirty="0"/>
                        <a:t>PRESUPUESTARIA</a:t>
                      </a:r>
                      <a:endParaRPr lang="es-ES_tradnl" dirty="0"/>
                    </a:p>
                  </a:txBody>
                  <a:tcPr/>
                </a:tc>
                <a:extLst>
                  <a:ext uri="{0D108BD9-81ED-4DB2-BD59-A6C34878D82A}">
                    <a16:rowId xmlns:a16="http://schemas.microsoft.com/office/drawing/2014/main" val="10000"/>
                  </a:ext>
                </a:extLst>
              </a:tr>
              <a:tr h="929368">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tc>
                <a:tc>
                  <a:txBody>
                    <a:bodyPr/>
                    <a:lstStyle/>
                    <a:p>
                      <a:pPr algn="ctr"/>
                      <a:r>
                        <a:rPr lang="es-ES_tradnl" sz="3600" dirty="0"/>
                        <a:t>85.13%</a:t>
                      </a:r>
                      <a:endParaRPr lang="es-ES_tradnl" sz="3600" dirty="0">
                        <a:solidFill>
                          <a:schemeClr val="bg1"/>
                        </a:solidFill>
                      </a:endParaRPr>
                    </a:p>
                  </a:txBody>
                  <a:tcPr anchor="ctr"/>
                </a:tc>
                <a:tc>
                  <a:txBody>
                    <a:bodyPr/>
                    <a:lstStyle/>
                    <a:p>
                      <a:pPr algn="ctr"/>
                      <a:r>
                        <a:rPr lang="es-ES" sz="3600" dirty="0"/>
                        <a:t>90.89</a:t>
                      </a:r>
                      <a:r>
                        <a:rPr lang="mr-IN" sz="3600" dirty="0"/>
                        <a:t>%</a:t>
                      </a:r>
                      <a:endParaRPr lang="es-ES_tradnl" sz="3600" dirty="0"/>
                    </a:p>
                  </a:txBody>
                  <a:tcPr anchor="ctr"/>
                </a:tc>
                <a:extLst>
                  <a:ext uri="{0D108BD9-81ED-4DB2-BD59-A6C34878D82A}">
                    <a16:rowId xmlns:a16="http://schemas.microsoft.com/office/drawing/2014/main" val="10001"/>
                  </a:ext>
                </a:extLst>
              </a:tr>
            </a:tbl>
          </a:graphicData>
        </a:graphic>
      </p:graphicFrame>
      <p:sp>
        <p:nvSpPr>
          <p:cNvPr id="13" name="Título 1">
            <a:extLst>
              <a:ext uri="{FF2B5EF4-FFF2-40B4-BE49-F238E27FC236}">
                <a16:creationId xmlns:a16="http://schemas.microsoft.com/office/drawing/2014/main" id="{20F86DC4-AC67-2043-A0D8-A3636F89129C}"/>
              </a:ext>
            </a:extLst>
          </p:cNvPr>
          <p:cNvSpPr>
            <a:spLocks noGrp="1"/>
          </p:cNvSpPr>
          <p:nvPr>
            <p:ph type="title"/>
          </p:nvPr>
        </p:nvSpPr>
        <p:spPr>
          <a:xfrm>
            <a:off x="1539614" y="1140103"/>
            <a:ext cx="9112469" cy="1084116"/>
          </a:xfrm>
        </p:spPr>
        <p:txBody>
          <a:bodyPr>
            <a:normAutofit/>
          </a:bodyPr>
          <a:lstStyle/>
          <a:p>
            <a:pPr algn="ctr"/>
            <a:r>
              <a:rPr lang="es-ES_tradnl" sz="3200" b="1" dirty="0">
                <a:latin typeface="Arial Black" panose="020B0604020202020204" pitchFamily="34" charset="0"/>
                <a:cs typeface="Arial Black" panose="020B0604020202020204" pitchFamily="34" charset="0"/>
              </a:rPr>
              <a:t>HASTA MARZO 2019</a:t>
            </a:r>
          </a:p>
        </p:txBody>
      </p:sp>
      <p:sp>
        <p:nvSpPr>
          <p:cNvPr id="14" name="Rectángulo 13">
            <a:extLst>
              <a:ext uri="{FF2B5EF4-FFF2-40B4-BE49-F238E27FC236}">
                <a16:creationId xmlns:a16="http://schemas.microsoft.com/office/drawing/2014/main" id="{354D686E-5340-7B4B-A776-0EFF34585E69}"/>
              </a:ext>
            </a:extLst>
          </p:cNvPr>
          <p:cNvSpPr/>
          <p:nvPr/>
        </p:nvSpPr>
        <p:spPr>
          <a:xfrm>
            <a:off x="1670995" y="4445553"/>
            <a:ext cx="8849709" cy="923330"/>
          </a:xfrm>
          <a:prstGeom prst="rect">
            <a:avLst/>
          </a:prstGeom>
        </p:spPr>
        <p:txBody>
          <a:bodyPr wrap="square">
            <a:spAutoFit/>
          </a:bodyPr>
          <a:lstStyle/>
          <a:p>
            <a:pPr algn="ctr"/>
            <a:r>
              <a:rPr lang="es-ES_tradnl" dirty="0"/>
              <a:t>SE REALIZA ESTA CUANTIFICACI</a:t>
            </a:r>
            <a:r>
              <a:rPr lang="es-ES" dirty="0"/>
              <a:t>ÓN PARA EVIDENCIAR SOBRE TODO EL CUMPLIMIENTO EN LA EJECUCIÓN DE OBRA PÚBLICA, QUE REPRESENTA UNO DE LOS MAYORES RUBROS  DENTRO DEL PRESUPUESTO   </a:t>
            </a:r>
            <a:r>
              <a:rPr lang="es-ES_tradnl" dirty="0"/>
              <a:t> </a:t>
            </a:r>
          </a:p>
        </p:txBody>
      </p:sp>
    </p:spTree>
    <p:extLst>
      <p:ext uri="{BB962C8B-B14F-4D97-AF65-F5344CB8AC3E}">
        <p14:creationId xmlns:p14="http://schemas.microsoft.com/office/powerpoint/2010/main" val="371435389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425</TotalTime>
  <Words>2383</Words>
  <Application>Microsoft Macintosh PowerPoint</Application>
  <PresentationFormat>Panorámica</PresentationFormat>
  <Paragraphs>272</Paragraphs>
  <Slides>53</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53</vt:i4>
      </vt:variant>
    </vt:vector>
  </HeadingPairs>
  <TitlesOfParts>
    <vt:vector size="66" baseType="lpstr">
      <vt:lpstr>Adobe Gothic Std B</vt:lpstr>
      <vt:lpstr>Adobe Myungjo Std M</vt:lpstr>
      <vt:lpstr>Aharoni</vt:lpstr>
      <vt:lpstr>Arial</vt:lpstr>
      <vt:lpstr>Arial Black</vt:lpstr>
      <vt:lpstr>Calibri</vt:lpstr>
      <vt:lpstr>Calibri Light</vt:lpstr>
      <vt:lpstr>Cambria</vt:lpstr>
      <vt:lpstr>Gisha</vt:lpstr>
      <vt:lpstr>Times New Roman</vt:lpstr>
      <vt:lpstr>Wingdings</vt:lpstr>
      <vt:lpstr>Wingdings 3</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 ESTABLECIÓ PARA EL GAD MANTA EN EL AÑO 2018 </vt:lpstr>
      <vt:lpstr>HASTA MARZO 2019</vt:lpstr>
      <vt:lpstr>DIRECCIÓN DE OBRAS PÚBLICAS</vt:lpstr>
      <vt:lpstr>Presentación de PowerPoint</vt:lpstr>
      <vt:lpstr>Informe detallado sobre la tasas de aseo ingreso y egreso referente a este impuesto (detalle la forma de cómo se realiza el cobro de las tasas por abonado), detallar el número de abonados que contribuye y el total de ingresos y egresos desde  que inició a recaudar la medida hasta la actualidad. </vt:lpstr>
      <vt:lpstr>TASA DE ASEO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Informe detallado de todos los bienes municipales dados en comodato y su estado, la misma debe contener la descripción del bien, tiempo del comodato, fecha de inicio del comodato, fecha de terminación del comodato, dirección exacta, estado del mismo etc.  </vt:lpstr>
      <vt:lpstr>Presentación de PowerPoint</vt:lpstr>
      <vt:lpstr>Referente a la Alianza Pública Privada de TRANSIRE y el GAD Manta necesitamos el reporte en cuanto al estado de esta Alianza, metas e indicadores de cumplimiento, RTB, Parqueo Electrónico, ingresos y egresos de la misma, cuál es el beneficio para la Ciudad y el GAD Manta. Cuál es el beneficio para el socio estratégico aliado TRANSIRE.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Referente a la Devolución del IVA y a los seguros cobrados .  ¿A cuánto asciende lo recuperado y en qué se ha invertido estos recursos?   </vt:lpstr>
      <vt:lpstr>DEVOLUCIONES DE I.V.A</vt:lpstr>
      <vt:lpstr>DEVOLUCIONES PENDIENTES DEL MINISTERIO DE FINANZAS: IVA Y COMITÉ RECONSTRUCCIÓN. </vt:lpstr>
      <vt:lpstr>SEGUROS COBRADOS POR LOS BIENES SINIESTRADOS EN EL 16A</vt:lpstr>
      <vt:lpstr>Referente a la vía Manta Santa Marianita, informe sobre el estado de la misma, detalle, recursos asignados, el costo total, tiempos de entrega de la obra, contratista adjudicado.                                  </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31</cp:revision>
  <dcterms:created xsi:type="dcterms:W3CDTF">2019-04-22T20:42:33Z</dcterms:created>
  <dcterms:modified xsi:type="dcterms:W3CDTF">2019-04-23T03:48:01Z</dcterms:modified>
</cp:coreProperties>
</file>